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86" d="100"/>
          <a:sy n="86" d="100"/>
        </p:scale>
        <p:origin x="47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covidtests.gov/" TargetMode="Externa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covidtests.gov/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FA0159F-BED4-48E1-A619-04003E6A779A}" type="doc">
      <dgm:prSet loTypeId="urn:microsoft.com/office/officeart/2005/8/layout/default" loCatId="list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C930E12-437B-4E06-B50D-EC68AC1AE7FB}">
      <dgm:prSet/>
      <dgm:spPr/>
      <dgm:t>
        <a:bodyPr/>
        <a:lstStyle/>
        <a:p>
          <a:r>
            <a:rPr lang="en-US" b="1" i="0"/>
            <a:t>Can be taken anywhere</a:t>
          </a:r>
          <a:endParaRPr lang="en-US" b="1"/>
        </a:p>
      </dgm:t>
    </dgm:pt>
    <dgm:pt modelId="{32A7ADBB-9AAB-4B56-AD59-F0009DC63CCC}" type="parTrans" cxnId="{D7D5F25E-4B64-4535-B15A-0EE35B77AAD5}">
      <dgm:prSet/>
      <dgm:spPr/>
      <dgm:t>
        <a:bodyPr/>
        <a:lstStyle/>
        <a:p>
          <a:endParaRPr lang="en-US"/>
        </a:p>
      </dgm:t>
    </dgm:pt>
    <dgm:pt modelId="{CF8134D1-FC65-46B9-A723-0983E8778935}" type="sibTrans" cxnId="{D7D5F25E-4B64-4535-B15A-0EE35B77AAD5}">
      <dgm:prSet/>
      <dgm:spPr/>
      <dgm:t>
        <a:bodyPr/>
        <a:lstStyle/>
        <a:p>
          <a:endParaRPr lang="en-US"/>
        </a:p>
      </dgm:t>
    </dgm:pt>
    <dgm:pt modelId="{BF48A5DE-E88F-41FA-84B3-B872B38F737A}">
      <dgm:prSet/>
      <dgm:spPr/>
      <dgm:t>
        <a:bodyPr/>
        <a:lstStyle/>
        <a:p>
          <a:r>
            <a:rPr lang="en-US" b="1" i="0" dirty="0"/>
            <a:t>Gives results within 30 minutes (no lab drop-off required)</a:t>
          </a:r>
          <a:endParaRPr lang="en-US" b="1" dirty="0"/>
        </a:p>
      </dgm:t>
    </dgm:pt>
    <dgm:pt modelId="{519EAC80-D845-455E-86AE-585AE56E8F0A}" type="parTrans" cxnId="{AD8E0FA7-F4A3-481A-9A56-F545D70112D5}">
      <dgm:prSet/>
      <dgm:spPr/>
      <dgm:t>
        <a:bodyPr/>
        <a:lstStyle/>
        <a:p>
          <a:endParaRPr lang="en-US"/>
        </a:p>
      </dgm:t>
    </dgm:pt>
    <dgm:pt modelId="{C431A64C-F0A8-4CA5-8643-9EC1FAFA047B}" type="sibTrans" cxnId="{AD8E0FA7-F4A3-481A-9A56-F545D70112D5}">
      <dgm:prSet/>
      <dgm:spPr/>
      <dgm:t>
        <a:bodyPr/>
        <a:lstStyle/>
        <a:p>
          <a:endParaRPr lang="en-US"/>
        </a:p>
      </dgm:t>
    </dgm:pt>
    <dgm:pt modelId="{F7B7C6F8-D592-4C5D-92E7-5A2DFF17C6AF}">
      <dgm:prSet/>
      <dgm:spPr/>
      <dgm:t>
        <a:bodyPr/>
        <a:lstStyle/>
        <a:p>
          <a:r>
            <a:rPr lang="en-US" b="1" i="0" dirty="0"/>
            <a:t>Works whether or not you have COVID-⁠19 symptoms</a:t>
          </a:r>
          <a:endParaRPr lang="en-US" b="1" dirty="0"/>
        </a:p>
      </dgm:t>
    </dgm:pt>
    <dgm:pt modelId="{CE63D7FB-1DB3-4D79-967A-FF7C717878CE}" type="parTrans" cxnId="{B120A136-4FB7-4A30-B309-634C80F7B50B}">
      <dgm:prSet/>
      <dgm:spPr/>
      <dgm:t>
        <a:bodyPr/>
        <a:lstStyle/>
        <a:p>
          <a:endParaRPr lang="en-US"/>
        </a:p>
      </dgm:t>
    </dgm:pt>
    <dgm:pt modelId="{6D839652-0B0E-462A-95FF-F951007CBF0C}" type="sibTrans" cxnId="{B120A136-4FB7-4A30-B309-634C80F7B50B}">
      <dgm:prSet/>
      <dgm:spPr/>
      <dgm:t>
        <a:bodyPr/>
        <a:lstStyle/>
        <a:p>
          <a:endParaRPr lang="en-US"/>
        </a:p>
      </dgm:t>
    </dgm:pt>
    <dgm:pt modelId="{081EFBF2-0B23-4200-9535-DFC2423A4705}">
      <dgm:prSet/>
      <dgm:spPr/>
      <dgm:t>
        <a:bodyPr/>
        <a:lstStyle/>
        <a:p>
          <a:r>
            <a:rPr lang="en-US" b="1" i="0" dirty="0"/>
            <a:t>Works whether or not you are up to date on your COVID-⁠19 vaccines</a:t>
          </a:r>
          <a:endParaRPr lang="en-US" b="1" dirty="0"/>
        </a:p>
      </dgm:t>
    </dgm:pt>
    <dgm:pt modelId="{79B19BB7-E551-48FB-8426-924E9CB5ED92}" type="parTrans" cxnId="{DFCD6E57-9673-4C5A-A80E-E0F9776B5EBF}">
      <dgm:prSet/>
      <dgm:spPr/>
      <dgm:t>
        <a:bodyPr/>
        <a:lstStyle/>
        <a:p>
          <a:endParaRPr lang="en-US"/>
        </a:p>
      </dgm:t>
    </dgm:pt>
    <dgm:pt modelId="{9EB71200-C66B-4DDC-8F2D-80AD7F3967D0}" type="sibTrans" cxnId="{DFCD6E57-9673-4C5A-A80E-E0F9776B5EBF}">
      <dgm:prSet/>
      <dgm:spPr/>
      <dgm:t>
        <a:bodyPr/>
        <a:lstStyle/>
        <a:p>
          <a:endParaRPr lang="en-US"/>
        </a:p>
      </dgm:t>
    </dgm:pt>
    <dgm:pt modelId="{E7D92B83-ABF5-43E6-9528-34836ECE1B24}">
      <dgm:prSet/>
      <dgm:spPr/>
      <dgm:t>
        <a:bodyPr/>
        <a:lstStyle/>
        <a:p>
          <a:r>
            <a:rPr lang="en-US" b="1" i="0" dirty="0"/>
            <a:t>Referred to as self-tests or over-the-counter (OTC) tests</a:t>
          </a:r>
          <a:endParaRPr lang="en-US" b="1" dirty="0"/>
        </a:p>
      </dgm:t>
    </dgm:pt>
    <dgm:pt modelId="{DDB0E106-7A98-4F36-B5D0-4B344DE7B0D8}" type="parTrans" cxnId="{525D1E1C-E4D6-4325-A656-BB51AFBFEA9D}">
      <dgm:prSet/>
      <dgm:spPr/>
      <dgm:t>
        <a:bodyPr/>
        <a:lstStyle/>
        <a:p>
          <a:endParaRPr lang="en-US"/>
        </a:p>
      </dgm:t>
    </dgm:pt>
    <dgm:pt modelId="{24F69BDF-1E6C-4BF4-B419-8829E1F28D0F}" type="sibTrans" cxnId="{525D1E1C-E4D6-4325-A656-BB51AFBFEA9D}">
      <dgm:prSet/>
      <dgm:spPr/>
      <dgm:t>
        <a:bodyPr/>
        <a:lstStyle/>
        <a:p>
          <a:endParaRPr lang="en-US"/>
        </a:p>
      </dgm:t>
    </dgm:pt>
    <dgm:pt modelId="{E92CC4D1-7E39-40CA-B3CE-4CA7D3AC6186}">
      <dgm:prSet/>
      <dgm:spPr/>
      <dgm:t>
        <a:bodyPr/>
        <a:lstStyle/>
        <a:p>
          <a:r>
            <a:rPr lang="en-US" b="1" i="0" dirty="0"/>
            <a:t>Click the link to order free home tests! </a:t>
          </a:r>
          <a:r>
            <a:rPr lang="en-US" b="1" dirty="0">
              <a:hlinkClick xmlns:r="http://schemas.openxmlformats.org/officeDocument/2006/relationships" r:id="rId1"/>
            </a:rPr>
            <a:t>https://www.covidtests.gov/</a:t>
          </a:r>
          <a:endParaRPr lang="en-US" b="1" dirty="0"/>
        </a:p>
      </dgm:t>
    </dgm:pt>
    <dgm:pt modelId="{94D927B8-689F-4919-8884-5E4736895D33}" type="parTrans" cxnId="{182A1B3E-E8D4-4623-9D68-317D1A7ACDA7}">
      <dgm:prSet/>
      <dgm:spPr/>
      <dgm:t>
        <a:bodyPr/>
        <a:lstStyle/>
        <a:p>
          <a:endParaRPr lang="en-US"/>
        </a:p>
      </dgm:t>
    </dgm:pt>
    <dgm:pt modelId="{370C3AE2-01FC-438D-8B3A-308F312F4806}" type="sibTrans" cxnId="{182A1B3E-E8D4-4623-9D68-317D1A7ACDA7}">
      <dgm:prSet/>
      <dgm:spPr/>
      <dgm:t>
        <a:bodyPr/>
        <a:lstStyle/>
        <a:p>
          <a:endParaRPr lang="en-US"/>
        </a:p>
      </dgm:t>
    </dgm:pt>
    <dgm:pt modelId="{0815780D-7343-43E2-94FD-243E1380AE33}">
      <dgm:prSet/>
      <dgm:spPr/>
      <dgm:t>
        <a:bodyPr/>
        <a:lstStyle/>
        <a:p>
          <a:r>
            <a:rPr lang="en-US" b="1" i="0" dirty="0"/>
            <a:t>Rapid antigen at-home tests, not PCR (PCR’s take longer than rapid tests.)</a:t>
          </a:r>
          <a:endParaRPr lang="en-US" b="1" dirty="0"/>
        </a:p>
      </dgm:t>
    </dgm:pt>
    <dgm:pt modelId="{1432974E-9523-4103-B6F5-8D4F6DBE41B1}" type="sibTrans" cxnId="{01B9625C-4F6E-4349-A3E9-07C44A78DAAD}">
      <dgm:prSet/>
      <dgm:spPr/>
      <dgm:t>
        <a:bodyPr/>
        <a:lstStyle/>
        <a:p>
          <a:endParaRPr lang="en-US"/>
        </a:p>
      </dgm:t>
    </dgm:pt>
    <dgm:pt modelId="{A274EED1-F349-416C-8C2B-607F3F3E8384}" type="parTrans" cxnId="{01B9625C-4F6E-4349-A3E9-07C44A78DAAD}">
      <dgm:prSet/>
      <dgm:spPr/>
      <dgm:t>
        <a:bodyPr/>
        <a:lstStyle/>
        <a:p>
          <a:endParaRPr lang="en-US"/>
        </a:p>
      </dgm:t>
    </dgm:pt>
    <dgm:pt modelId="{9677C674-8163-4E40-8380-BB1D37862D71}" type="pres">
      <dgm:prSet presAssocID="{AFA0159F-BED4-48E1-A619-04003E6A779A}" presName="diagram" presStyleCnt="0">
        <dgm:presLayoutVars>
          <dgm:dir/>
          <dgm:resizeHandles val="exact"/>
        </dgm:presLayoutVars>
      </dgm:prSet>
      <dgm:spPr/>
    </dgm:pt>
    <dgm:pt modelId="{1B028525-15A9-4D34-BFFB-2AB108DE533A}" type="pres">
      <dgm:prSet presAssocID="{0815780D-7343-43E2-94FD-243E1380AE33}" presName="node" presStyleLbl="node1" presStyleIdx="0" presStyleCnt="7">
        <dgm:presLayoutVars>
          <dgm:bulletEnabled val="1"/>
        </dgm:presLayoutVars>
      </dgm:prSet>
      <dgm:spPr/>
    </dgm:pt>
    <dgm:pt modelId="{28E435EC-0DF7-40FB-A5F3-A43F801981DE}" type="pres">
      <dgm:prSet presAssocID="{1432974E-9523-4103-B6F5-8D4F6DBE41B1}" presName="sibTrans" presStyleCnt="0"/>
      <dgm:spPr/>
    </dgm:pt>
    <dgm:pt modelId="{95C16778-EBFA-484B-8D13-D48026734CD5}" type="pres">
      <dgm:prSet presAssocID="{7C930E12-437B-4E06-B50D-EC68AC1AE7FB}" presName="node" presStyleLbl="node1" presStyleIdx="1" presStyleCnt="7">
        <dgm:presLayoutVars>
          <dgm:bulletEnabled val="1"/>
        </dgm:presLayoutVars>
      </dgm:prSet>
      <dgm:spPr/>
    </dgm:pt>
    <dgm:pt modelId="{7FC548E4-E3C9-4BE6-A5B6-C81074148242}" type="pres">
      <dgm:prSet presAssocID="{CF8134D1-FC65-46B9-A723-0983E8778935}" presName="sibTrans" presStyleCnt="0"/>
      <dgm:spPr/>
    </dgm:pt>
    <dgm:pt modelId="{252A1942-A283-4E17-B974-916FAE623583}" type="pres">
      <dgm:prSet presAssocID="{BF48A5DE-E88F-41FA-84B3-B872B38F737A}" presName="node" presStyleLbl="node1" presStyleIdx="2" presStyleCnt="7">
        <dgm:presLayoutVars>
          <dgm:bulletEnabled val="1"/>
        </dgm:presLayoutVars>
      </dgm:prSet>
      <dgm:spPr/>
    </dgm:pt>
    <dgm:pt modelId="{434DEC6E-9AC4-4A4C-8A71-FB6D6DDBF6A0}" type="pres">
      <dgm:prSet presAssocID="{C431A64C-F0A8-4CA5-8643-9EC1FAFA047B}" presName="sibTrans" presStyleCnt="0"/>
      <dgm:spPr/>
    </dgm:pt>
    <dgm:pt modelId="{462A571A-2C8F-4C87-9DA5-2AC253BEDBB2}" type="pres">
      <dgm:prSet presAssocID="{F7B7C6F8-D592-4C5D-92E7-5A2DFF17C6AF}" presName="node" presStyleLbl="node1" presStyleIdx="3" presStyleCnt="7">
        <dgm:presLayoutVars>
          <dgm:bulletEnabled val="1"/>
        </dgm:presLayoutVars>
      </dgm:prSet>
      <dgm:spPr/>
    </dgm:pt>
    <dgm:pt modelId="{A41A5998-1036-42C7-9126-7212A865727C}" type="pres">
      <dgm:prSet presAssocID="{6D839652-0B0E-462A-95FF-F951007CBF0C}" presName="sibTrans" presStyleCnt="0"/>
      <dgm:spPr/>
    </dgm:pt>
    <dgm:pt modelId="{0A64E99F-D5FB-4812-9BF7-1E24D802EB06}" type="pres">
      <dgm:prSet presAssocID="{081EFBF2-0B23-4200-9535-DFC2423A4705}" presName="node" presStyleLbl="node1" presStyleIdx="4" presStyleCnt="7">
        <dgm:presLayoutVars>
          <dgm:bulletEnabled val="1"/>
        </dgm:presLayoutVars>
      </dgm:prSet>
      <dgm:spPr/>
    </dgm:pt>
    <dgm:pt modelId="{53870DB0-7710-4AB5-88B6-1853FDF4B399}" type="pres">
      <dgm:prSet presAssocID="{9EB71200-C66B-4DDC-8F2D-80AD7F3967D0}" presName="sibTrans" presStyleCnt="0"/>
      <dgm:spPr/>
    </dgm:pt>
    <dgm:pt modelId="{883371D4-64C7-47FB-8783-81B96347A546}" type="pres">
      <dgm:prSet presAssocID="{E7D92B83-ABF5-43E6-9528-34836ECE1B24}" presName="node" presStyleLbl="node1" presStyleIdx="5" presStyleCnt="7">
        <dgm:presLayoutVars>
          <dgm:bulletEnabled val="1"/>
        </dgm:presLayoutVars>
      </dgm:prSet>
      <dgm:spPr/>
    </dgm:pt>
    <dgm:pt modelId="{278B793A-0009-41B9-BE8D-1AC5D4389DD2}" type="pres">
      <dgm:prSet presAssocID="{24F69BDF-1E6C-4BF4-B419-8829E1F28D0F}" presName="sibTrans" presStyleCnt="0"/>
      <dgm:spPr/>
    </dgm:pt>
    <dgm:pt modelId="{2269CBD6-C8DE-48C0-8FC6-9BC9DCDF395B}" type="pres">
      <dgm:prSet presAssocID="{E92CC4D1-7E39-40CA-B3CE-4CA7D3AC6186}" presName="node" presStyleLbl="node1" presStyleIdx="6" presStyleCnt="7">
        <dgm:presLayoutVars>
          <dgm:bulletEnabled val="1"/>
        </dgm:presLayoutVars>
      </dgm:prSet>
      <dgm:spPr/>
    </dgm:pt>
  </dgm:ptLst>
  <dgm:cxnLst>
    <dgm:cxn modelId="{4094900E-7AC9-47DE-BEA1-21E75229243F}" type="presOf" srcId="{E7D92B83-ABF5-43E6-9528-34836ECE1B24}" destId="{883371D4-64C7-47FB-8783-81B96347A546}" srcOrd="0" destOrd="0" presId="urn:microsoft.com/office/officeart/2005/8/layout/default"/>
    <dgm:cxn modelId="{525D1E1C-E4D6-4325-A656-BB51AFBFEA9D}" srcId="{AFA0159F-BED4-48E1-A619-04003E6A779A}" destId="{E7D92B83-ABF5-43E6-9528-34836ECE1B24}" srcOrd="5" destOrd="0" parTransId="{DDB0E106-7A98-4F36-B5D0-4B344DE7B0D8}" sibTransId="{24F69BDF-1E6C-4BF4-B419-8829E1F28D0F}"/>
    <dgm:cxn modelId="{B120A136-4FB7-4A30-B309-634C80F7B50B}" srcId="{AFA0159F-BED4-48E1-A619-04003E6A779A}" destId="{F7B7C6F8-D592-4C5D-92E7-5A2DFF17C6AF}" srcOrd="3" destOrd="0" parTransId="{CE63D7FB-1DB3-4D79-967A-FF7C717878CE}" sibTransId="{6D839652-0B0E-462A-95FF-F951007CBF0C}"/>
    <dgm:cxn modelId="{182A1B3E-E8D4-4623-9D68-317D1A7ACDA7}" srcId="{AFA0159F-BED4-48E1-A619-04003E6A779A}" destId="{E92CC4D1-7E39-40CA-B3CE-4CA7D3AC6186}" srcOrd="6" destOrd="0" parTransId="{94D927B8-689F-4919-8884-5E4736895D33}" sibTransId="{370C3AE2-01FC-438D-8B3A-308F312F4806}"/>
    <dgm:cxn modelId="{01B9625C-4F6E-4349-A3E9-07C44A78DAAD}" srcId="{AFA0159F-BED4-48E1-A619-04003E6A779A}" destId="{0815780D-7343-43E2-94FD-243E1380AE33}" srcOrd="0" destOrd="0" parTransId="{A274EED1-F349-416C-8C2B-607F3F3E8384}" sibTransId="{1432974E-9523-4103-B6F5-8D4F6DBE41B1}"/>
    <dgm:cxn modelId="{D7D5F25E-4B64-4535-B15A-0EE35B77AAD5}" srcId="{AFA0159F-BED4-48E1-A619-04003E6A779A}" destId="{7C930E12-437B-4E06-B50D-EC68AC1AE7FB}" srcOrd="1" destOrd="0" parTransId="{32A7ADBB-9AAB-4B56-AD59-F0009DC63CCC}" sibTransId="{CF8134D1-FC65-46B9-A723-0983E8778935}"/>
    <dgm:cxn modelId="{DFCD6E57-9673-4C5A-A80E-E0F9776B5EBF}" srcId="{AFA0159F-BED4-48E1-A619-04003E6A779A}" destId="{081EFBF2-0B23-4200-9535-DFC2423A4705}" srcOrd="4" destOrd="0" parTransId="{79B19BB7-E551-48FB-8426-924E9CB5ED92}" sibTransId="{9EB71200-C66B-4DDC-8F2D-80AD7F3967D0}"/>
    <dgm:cxn modelId="{FC96F05A-26AF-4153-9FE7-E15105EB7FD7}" type="presOf" srcId="{F7B7C6F8-D592-4C5D-92E7-5A2DFF17C6AF}" destId="{462A571A-2C8F-4C87-9DA5-2AC253BEDBB2}" srcOrd="0" destOrd="0" presId="urn:microsoft.com/office/officeart/2005/8/layout/default"/>
    <dgm:cxn modelId="{58EB2387-AAB2-4F19-9A11-548DEF3E0133}" type="presOf" srcId="{E92CC4D1-7E39-40CA-B3CE-4CA7D3AC6186}" destId="{2269CBD6-C8DE-48C0-8FC6-9BC9DCDF395B}" srcOrd="0" destOrd="0" presId="urn:microsoft.com/office/officeart/2005/8/layout/default"/>
    <dgm:cxn modelId="{AA738AA6-AF43-43E0-B0E4-551795D13AA0}" type="presOf" srcId="{BF48A5DE-E88F-41FA-84B3-B872B38F737A}" destId="{252A1942-A283-4E17-B974-916FAE623583}" srcOrd="0" destOrd="0" presId="urn:microsoft.com/office/officeart/2005/8/layout/default"/>
    <dgm:cxn modelId="{AD8E0FA7-F4A3-481A-9A56-F545D70112D5}" srcId="{AFA0159F-BED4-48E1-A619-04003E6A779A}" destId="{BF48A5DE-E88F-41FA-84B3-B872B38F737A}" srcOrd="2" destOrd="0" parTransId="{519EAC80-D845-455E-86AE-585AE56E8F0A}" sibTransId="{C431A64C-F0A8-4CA5-8643-9EC1FAFA047B}"/>
    <dgm:cxn modelId="{9006E1DB-9DA0-4019-859C-F9526C30C46A}" type="presOf" srcId="{081EFBF2-0B23-4200-9535-DFC2423A4705}" destId="{0A64E99F-D5FB-4812-9BF7-1E24D802EB06}" srcOrd="0" destOrd="0" presId="urn:microsoft.com/office/officeart/2005/8/layout/default"/>
    <dgm:cxn modelId="{4B5EABDD-A3C4-4153-AF1D-EC7E4AD618E0}" type="presOf" srcId="{7C930E12-437B-4E06-B50D-EC68AC1AE7FB}" destId="{95C16778-EBFA-484B-8D13-D48026734CD5}" srcOrd="0" destOrd="0" presId="urn:microsoft.com/office/officeart/2005/8/layout/default"/>
    <dgm:cxn modelId="{3AEDCCE7-0492-4AF4-B05E-70D61EC76F9F}" type="presOf" srcId="{AFA0159F-BED4-48E1-A619-04003E6A779A}" destId="{9677C674-8163-4E40-8380-BB1D37862D71}" srcOrd="0" destOrd="0" presId="urn:microsoft.com/office/officeart/2005/8/layout/default"/>
    <dgm:cxn modelId="{FAD532F2-B445-48A3-9F61-980FFF07DF33}" type="presOf" srcId="{0815780D-7343-43E2-94FD-243E1380AE33}" destId="{1B028525-15A9-4D34-BFFB-2AB108DE533A}" srcOrd="0" destOrd="0" presId="urn:microsoft.com/office/officeart/2005/8/layout/default"/>
    <dgm:cxn modelId="{0DECD811-A3DA-4B06-AFAB-25C6C4341806}" type="presParOf" srcId="{9677C674-8163-4E40-8380-BB1D37862D71}" destId="{1B028525-15A9-4D34-BFFB-2AB108DE533A}" srcOrd="0" destOrd="0" presId="urn:microsoft.com/office/officeart/2005/8/layout/default"/>
    <dgm:cxn modelId="{241418C9-BF61-49A4-9C5B-83BAAB698459}" type="presParOf" srcId="{9677C674-8163-4E40-8380-BB1D37862D71}" destId="{28E435EC-0DF7-40FB-A5F3-A43F801981DE}" srcOrd="1" destOrd="0" presId="urn:microsoft.com/office/officeart/2005/8/layout/default"/>
    <dgm:cxn modelId="{6763C150-DDF2-44EA-AF96-CFF64F44CDCE}" type="presParOf" srcId="{9677C674-8163-4E40-8380-BB1D37862D71}" destId="{95C16778-EBFA-484B-8D13-D48026734CD5}" srcOrd="2" destOrd="0" presId="urn:microsoft.com/office/officeart/2005/8/layout/default"/>
    <dgm:cxn modelId="{BB00079F-70A1-4F32-AD3E-A203C2FB4F2B}" type="presParOf" srcId="{9677C674-8163-4E40-8380-BB1D37862D71}" destId="{7FC548E4-E3C9-4BE6-A5B6-C81074148242}" srcOrd="3" destOrd="0" presId="urn:microsoft.com/office/officeart/2005/8/layout/default"/>
    <dgm:cxn modelId="{20CF12E2-3828-4393-9788-45C6549C9292}" type="presParOf" srcId="{9677C674-8163-4E40-8380-BB1D37862D71}" destId="{252A1942-A283-4E17-B974-916FAE623583}" srcOrd="4" destOrd="0" presId="urn:microsoft.com/office/officeart/2005/8/layout/default"/>
    <dgm:cxn modelId="{947E4B30-0464-4A37-9902-56EF8F69F2D4}" type="presParOf" srcId="{9677C674-8163-4E40-8380-BB1D37862D71}" destId="{434DEC6E-9AC4-4A4C-8A71-FB6D6DDBF6A0}" srcOrd="5" destOrd="0" presId="urn:microsoft.com/office/officeart/2005/8/layout/default"/>
    <dgm:cxn modelId="{1591F94B-97F9-4440-8025-DC89C47AA799}" type="presParOf" srcId="{9677C674-8163-4E40-8380-BB1D37862D71}" destId="{462A571A-2C8F-4C87-9DA5-2AC253BEDBB2}" srcOrd="6" destOrd="0" presId="urn:microsoft.com/office/officeart/2005/8/layout/default"/>
    <dgm:cxn modelId="{4DB9FA17-9E30-49A9-939B-C8E204F6AE34}" type="presParOf" srcId="{9677C674-8163-4E40-8380-BB1D37862D71}" destId="{A41A5998-1036-42C7-9126-7212A865727C}" srcOrd="7" destOrd="0" presId="urn:microsoft.com/office/officeart/2005/8/layout/default"/>
    <dgm:cxn modelId="{FB62993E-879A-4A8C-B33A-76C0A1629136}" type="presParOf" srcId="{9677C674-8163-4E40-8380-BB1D37862D71}" destId="{0A64E99F-D5FB-4812-9BF7-1E24D802EB06}" srcOrd="8" destOrd="0" presId="urn:microsoft.com/office/officeart/2005/8/layout/default"/>
    <dgm:cxn modelId="{6F9C9DCB-B4F1-4070-8CCA-964CF3F467BD}" type="presParOf" srcId="{9677C674-8163-4E40-8380-BB1D37862D71}" destId="{53870DB0-7710-4AB5-88B6-1853FDF4B399}" srcOrd="9" destOrd="0" presId="urn:microsoft.com/office/officeart/2005/8/layout/default"/>
    <dgm:cxn modelId="{007BA6D5-E139-4567-9B67-97AF1BB27BB3}" type="presParOf" srcId="{9677C674-8163-4E40-8380-BB1D37862D71}" destId="{883371D4-64C7-47FB-8783-81B96347A546}" srcOrd="10" destOrd="0" presId="urn:microsoft.com/office/officeart/2005/8/layout/default"/>
    <dgm:cxn modelId="{9203EA39-AAB1-43AF-9FFF-14B7400CC926}" type="presParOf" srcId="{9677C674-8163-4E40-8380-BB1D37862D71}" destId="{278B793A-0009-41B9-BE8D-1AC5D4389DD2}" srcOrd="11" destOrd="0" presId="urn:microsoft.com/office/officeart/2005/8/layout/default"/>
    <dgm:cxn modelId="{10719872-5342-471D-A2E4-40FAD46EF7B8}" type="presParOf" srcId="{9677C674-8163-4E40-8380-BB1D37862D71}" destId="{2269CBD6-C8DE-48C0-8FC6-9BC9DCDF395B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028525-15A9-4D34-BFFB-2AB108DE533A}">
      <dsp:nvSpPr>
        <dsp:cNvPr id="0" name=""/>
        <dsp:cNvSpPr/>
      </dsp:nvSpPr>
      <dsp:spPr>
        <a:xfrm>
          <a:off x="3228" y="640865"/>
          <a:ext cx="2560944" cy="1536566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i="0" kern="1200" dirty="0"/>
            <a:t>Rapid antigen at-home tests, not PCR (PCR’s take longer than rapid tests.)</a:t>
          </a:r>
          <a:endParaRPr lang="en-US" sz="1500" b="1" kern="1200" dirty="0"/>
        </a:p>
      </dsp:txBody>
      <dsp:txXfrm>
        <a:off x="3228" y="640865"/>
        <a:ext cx="2560944" cy="1536566"/>
      </dsp:txXfrm>
    </dsp:sp>
    <dsp:sp modelId="{95C16778-EBFA-484B-8D13-D48026734CD5}">
      <dsp:nvSpPr>
        <dsp:cNvPr id="0" name=""/>
        <dsp:cNvSpPr/>
      </dsp:nvSpPr>
      <dsp:spPr>
        <a:xfrm>
          <a:off x="2820267" y="640865"/>
          <a:ext cx="2560944" cy="1536566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i="0" kern="1200"/>
            <a:t>Can be taken anywhere</a:t>
          </a:r>
          <a:endParaRPr lang="en-US" sz="1500" b="1" kern="1200"/>
        </a:p>
      </dsp:txBody>
      <dsp:txXfrm>
        <a:off x="2820267" y="640865"/>
        <a:ext cx="2560944" cy="1536566"/>
      </dsp:txXfrm>
    </dsp:sp>
    <dsp:sp modelId="{252A1942-A283-4E17-B974-916FAE623583}">
      <dsp:nvSpPr>
        <dsp:cNvPr id="0" name=""/>
        <dsp:cNvSpPr/>
      </dsp:nvSpPr>
      <dsp:spPr>
        <a:xfrm>
          <a:off x="5637306" y="640865"/>
          <a:ext cx="2560944" cy="1536566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i="0" kern="1200" dirty="0"/>
            <a:t>Gives results within 30 minutes (no lab drop-off required)</a:t>
          </a:r>
          <a:endParaRPr lang="en-US" sz="1500" b="1" kern="1200" dirty="0"/>
        </a:p>
      </dsp:txBody>
      <dsp:txXfrm>
        <a:off x="5637306" y="640865"/>
        <a:ext cx="2560944" cy="1536566"/>
      </dsp:txXfrm>
    </dsp:sp>
    <dsp:sp modelId="{462A571A-2C8F-4C87-9DA5-2AC253BEDBB2}">
      <dsp:nvSpPr>
        <dsp:cNvPr id="0" name=""/>
        <dsp:cNvSpPr/>
      </dsp:nvSpPr>
      <dsp:spPr>
        <a:xfrm>
          <a:off x="8454346" y="640865"/>
          <a:ext cx="2560944" cy="1536566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i="0" kern="1200" dirty="0"/>
            <a:t>Works whether or not you have COVID-⁠19 symptoms</a:t>
          </a:r>
          <a:endParaRPr lang="en-US" sz="1500" b="1" kern="1200" dirty="0"/>
        </a:p>
      </dsp:txBody>
      <dsp:txXfrm>
        <a:off x="8454346" y="640865"/>
        <a:ext cx="2560944" cy="1536566"/>
      </dsp:txXfrm>
    </dsp:sp>
    <dsp:sp modelId="{0A64E99F-D5FB-4812-9BF7-1E24D802EB06}">
      <dsp:nvSpPr>
        <dsp:cNvPr id="0" name=""/>
        <dsp:cNvSpPr/>
      </dsp:nvSpPr>
      <dsp:spPr>
        <a:xfrm>
          <a:off x="1411747" y="2433527"/>
          <a:ext cx="2560944" cy="1536566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i="0" kern="1200" dirty="0"/>
            <a:t>Works whether or not you are up to date on your COVID-⁠19 vaccines</a:t>
          </a:r>
          <a:endParaRPr lang="en-US" sz="1500" b="1" kern="1200" dirty="0"/>
        </a:p>
      </dsp:txBody>
      <dsp:txXfrm>
        <a:off x="1411747" y="2433527"/>
        <a:ext cx="2560944" cy="1536566"/>
      </dsp:txXfrm>
    </dsp:sp>
    <dsp:sp modelId="{883371D4-64C7-47FB-8783-81B96347A546}">
      <dsp:nvSpPr>
        <dsp:cNvPr id="0" name=""/>
        <dsp:cNvSpPr/>
      </dsp:nvSpPr>
      <dsp:spPr>
        <a:xfrm>
          <a:off x="4228787" y="2433527"/>
          <a:ext cx="2560944" cy="1536566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i="0" kern="1200" dirty="0"/>
            <a:t>Referred to as self-tests or over-the-counter (OTC) tests</a:t>
          </a:r>
          <a:endParaRPr lang="en-US" sz="1500" b="1" kern="1200" dirty="0"/>
        </a:p>
      </dsp:txBody>
      <dsp:txXfrm>
        <a:off x="4228787" y="2433527"/>
        <a:ext cx="2560944" cy="1536566"/>
      </dsp:txXfrm>
    </dsp:sp>
    <dsp:sp modelId="{2269CBD6-C8DE-48C0-8FC6-9BC9DCDF395B}">
      <dsp:nvSpPr>
        <dsp:cNvPr id="0" name=""/>
        <dsp:cNvSpPr/>
      </dsp:nvSpPr>
      <dsp:spPr>
        <a:xfrm>
          <a:off x="7045826" y="2433527"/>
          <a:ext cx="2560944" cy="1536566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i="0" kern="1200" dirty="0"/>
            <a:t>Click the link to order free home tests! </a:t>
          </a:r>
          <a:r>
            <a:rPr lang="en-US" sz="1500" b="1" kern="1200" dirty="0">
              <a:hlinkClick xmlns:r="http://schemas.openxmlformats.org/officeDocument/2006/relationships" r:id="rId1"/>
            </a:rPr>
            <a:t>https://www.covidtests.gov/</a:t>
          </a:r>
          <a:endParaRPr lang="en-US" sz="1500" b="1" kern="1200" dirty="0"/>
        </a:p>
      </dsp:txBody>
      <dsp:txXfrm>
        <a:off x="7045826" y="2433527"/>
        <a:ext cx="2560944" cy="15365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BBA8D-0D3A-4759-B477-E4F50FC122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2A5C90-F841-4892-9F68-7328341EC6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9C8A23-C365-479F-A461-D6F910D49F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C4E-6766-4D5C-B362-2965F8019EA3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93752B-0767-434A-85FD-62151D7A5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1A651C-4A94-40E2-9239-A62E60B59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60092-474D-4C68-B8D8-4B338230F5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026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3607C-4A26-4689-83D4-F3A6D9E441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B6E23E-290D-46E7-83E8-BFD720A10C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1593AC-3549-4917-B32E-08B5F87357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C4E-6766-4D5C-B362-2965F8019EA3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5426FF-837F-4003-9E96-A18940A4B3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5DB5C2-F176-4A35-BDE3-BC8BA98A4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60092-474D-4C68-B8D8-4B338230F5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871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53355-8E45-4A30-B8A3-5BACA4C39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287757-DAE3-406E-A2AF-906096B201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45A5E6-A3FE-4D3B-86F4-F94A9B288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C4E-6766-4D5C-B362-2965F8019EA3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37A52F-4BB2-4E7E-80FA-8FCA59DC2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5B416E-2537-4876-9188-4824E64D6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60092-474D-4C68-B8D8-4B338230F5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845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C9563-095B-4AF9-B135-415053FDF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12D339-4EDC-40A7-B82B-61A63B507D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B341A4-19CE-4B2C-A03F-DA77A25951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56F03F-AA23-4CE7-A38A-DEA5E8BBA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C4E-6766-4D5C-B362-2965F8019EA3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826E34-3156-44A3-8C27-131D1DB85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83693D-9207-4449-9ECE-7322B7CF5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60092-474D-4C68-B8D8-4B338230F5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627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B6BBD-9D13-4F69-B607-C97C4F787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17159B-0407-48F0-9519-1B2492C8F3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DC83DC-5F7D-4A9C-9084-8D87B0F5AA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2D5529-02E1-45CC-8126-7E321C2194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366B30-981C-4803-B345-031DCEB5A6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34DBF45-9C3B-4064-A1C7-D6F0CC775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C4E-6766-4D5C-B362-2965F8019EA3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330E048-4FFC-4DEF-BC83-0DEB18BA55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7BD1F11-BE26-4FC3-9451-32043A284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60092-474D-4C68-B8D8-4B338230F5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769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1BB7E9-DF6D-426F-983A-50B419ECF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02BE36-3D0C-4A36-9CF3-B345FF221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C4E-6766-4D5C-B362-2965F8019EA3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CC1D9B-5BB7-4B7E-A61D-6BDD12726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E4C139-24DF-4926-9511-55ED0E0A5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60092-474D-4C68-B8D8-4B338230F5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985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0C68299-7104-4802-BBA8-F6105E2B0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C4E-6766-4D5C-B362-2965F8019EA3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22FBB07-AB95-48C8-99D0-CD72D6081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0B2FD7-9F0B-43C9-AAAD-DA7E4C751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60092-474D-4C68-B8D8-4B338230F5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698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6B409-F81F-4994-A443-1F0B4462F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2D4251-612E-4461-B604-54EF5763B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D68E21-A550-4CE0-9A4C-AC4C3DAAD2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BA01E8-68D3-44AA-A347-013C2C91C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C4E-6766-4D5C-B362-2965F8019EA3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F77F72-5E82-47AB-BE93-D9AEB60A8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03C232-5990-4A81-842A-0B6939C30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60092-474D-4C68-B8D8-4B338230F5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000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28A45-FB40-46CF-977D-43A52454D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2E166EE-3A10-42BF-8B87-E4A2D2BD72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C3D982-AFCE-4A08-8255-F1C24B8C4E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71F8AA-83D1-420A-9301-920AF52CF9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C4E-6766-4D5C-B362-2965F8019EA3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6269C5-49C8-4EE7-BAC1-36F5D72DA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83B9EC-0D7E-4EB0-A60A-B7C6102D4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60092-474D-4C68-B8D8-4B338230F5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831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7E668-A93A-4740-8372-CB93F75C1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8B6B48-04E8-47C0-93AD-7D05619049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257793-208D-434E-AA66-6150BFE02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C4E-6766-4D5C-B362-2965F8019EA3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86B942-CCE0-4FE4-BC65-077642550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E73D78-EFF4-484B-A7C7-D1AE42270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60092-474D-4C68-B8D8-4B338230F5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063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CAADB9E-577F-474F-8D5E-BA6420638A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B94045-01FF-4B50-B104-D6A69BD581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AFBA3F-66E4-4370-9905-5C1A2260E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C4E-6766-4D5C-B362-2965F8019EA3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94C0C2-464F-4D05-8289-ED0D7F0B2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944B34-3AF1-487B-88B3-D055BEF48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60092-474D-4C68-B8D8-4B338230F5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179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00EBD3F-CED0-4F7D-9A4C-B3196A01B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896475-B047-4AB3-B5BE-1C9176F992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19C0FA-F8F6-4878-88AF-E18D127040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FDC4E-6766-4D5C-B362-2965F8019EA3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60B84B-8F3D-4A60-82FC-B52C84B9E5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F22104-D4A9-4DD8-9BDA-A4C7A5BE57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D60092-474D-4C68-B8D8-4B338230F5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58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3" Type="http://schemas.openxmlformats.org/officeDocument/2006/relationships/image" Target="../media/image2.jpg"/><Relationship Id="rId7" Type="http://schemas.openxmlformats.org/officeDocument/2006/relationships/slide" Target="slide5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" Target="slide4.xml"/><Relationship Id="rId5" Type="http://schemas.openxmlformats.org/officeDocument/2006/relationships/slide" Target="slide3.xml"/><Relationship Id="rId4" Type="http://schemas.openxmlformats.org/officeDocument/2006/relationships/slide" Target="slide2.xml"/><Relationship Id="rId9" Type="http://schemas.openxmlformats.org/officeDocument/2006/relationships/slide" Target="slide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dc.gov/coronavirus/2019-ncov/variants/about-variants.html?CDC_AA_refVal=https%3A%2F%2Fwww.cdc.gov%2Fcoronavirus%2F2019-ncov%2Fvariants%2Fvariant.html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5" Type="http://schemas.openxmlformats.org/officeDocument/2006/relationships/image" Target="../media/image3.png"/><Relationship Id="rId4" Type="http://schemas.openxmlformats.org/officeDocument/2006/relationships/hyperlink" Target="https://www.cdc.gov/coronavirus/2019-ncov/prevent-getting-sick/cloth-face-cover-guidance.html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newsnetwork.mayoclinic.org/discussion/mayo-clinic-minute-how-dirty-are-common-surfaces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dc.gov/mentalhealth/stress-coping/cope-with-stress/index.html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texasnurses.org/mpage/TPAPN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ED8053C-AF28-403A-90F2-67A100EDEC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0BCDCE7-03A4-438B-9B4A-0F5E37C4C1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2677" y="456020"/>
            <a:ext cx="6737282" cy="6032228"/>
          </a:xfrm>
          <a:custGeom>
            <a:avLst/>
            <a:gdLst>
              <a:gd name="connsiteX0" fmla="*/ 3069307 w 6737282"/>
              <a:gd name="connsiteY0" fmla="*/ 4550727 h 6032228"/>
              <a:gd name="connsiteX1" fmla="*/ 3741218 w 6737282"/>
              <a:gd name="connsiteY1" fmla="*/ 4550727 h 6032228"/>
              <a:gd name="connsiteX2" fmla="*/ 3772850 w 6737282"/>
              <a:gd name="connsiteY2" fmla="*/ 4554928 h 6032228"/>
              <a:gd name="connsiteX3" fmla="*/ 3794605 w 6737282"/>
              <a:gd name="connsiteY3" fmla="*/ 4564050 h 6032228"/>
              <a:gd name="connsiteX4" fmla="*/ 3781310 w 6737282"/>
              <a:gd name="connsiteY4" fmla="*/ 4587045 h 6032228"/>
              <a:gd name="connsiteX5" fmla="*/ 3310252 w 6737282"/>
              <a:gd name="connsiteY5" fmla="*/ 5401750 h 6032228"/>
              <a:gd name="connsiteX6" fmla="*/ 3029607 w 6737282"/>
              <a:gd name="connsiteY6" fmla="*/ 5564857 h 6032228"/>
              <a:gd name="connsiteX7" fmla="*/ 2804017 w 6737282"/>
              <a:gd name="connsiteY7" fmla="*/ 5564857 h 6032228"/>
              <a:gd name="connsiteX8" fmla="*/ 2777701 w 6737282"/>
              <a:gd name="connsiteY8" fmla="*/ 5564857 h 6032228"/>
              <a:gd name="connsiteX9" fmla="*/ 2752589 w 6737282"/>
              <a:gd name="connsiteY9" fmla="*/ 5521614 h 6032228"/>
              <a:gd name="connsiteX10" fmla="*/ 2629590 w 6737282"/>
              <a:gd name="connsiteY10" fmla="*/ 5309799 h 6032228"/>
              <a:gd name="connsiteX11" fmla="*/ 2629590 w 6737282"/>
              <a:gd name="connsiteY11" fmla="*/ 5191240 h 6032228"/>
              <a:gd name="connsiteX12" fmla="*/ 2966272 w 6737282"/>
              <a:gd name="connsiteY12" fmla="*/ 4611452 h 6032228"/>
              <a:gd name="connsiteX13" fmla="*/ 3069307 w 6737282"/>
              <a:gd name="connsiteY13" fmla="*/ 4550727 h 6032228"/>
              <a:gd name="connsiteX14" fmla="*/ 1224899 w 6737282"/>
              <a:gd name="connsiteY14" fmla="*/ 1805663 h 6032228"/>
              <a:gd name="connsiteX15" fmla="*/ 3029607 w 6737282"/>
              <a:gd name="connsiteY15" fmla="*/ 1805663 h 6032228"/>
              <a:gd name="connsiteX16" fmla="*/ 3310252 w 6737282"/>
              <a:gd name="connsiteY16" fmla="*/ 1968768 h 6032228"/>
              <a:gd name="connsiteX17" fmla="*/ 4210657 w 6737282"/>
              <a:gd name="connsiteY17" fmla="*/ 3526038 h 6032228"/>
              <a:gd name="connsiteX18" fmla="*/ 4210657 w 6737282"/>
              <a:gd name="connsiteY18" fmla="*/ 3844482 h 6032228"/>
              <a:gd name="connsiteX19" fmla="*/ 3876331 w 6737282"/>
              <a:gd name="connsiteY19" fmla="*/ 4422707 h 6032228"/>
              <a:gd name="connsiteX20" fmla="*/ 3848154 w 6737282"/>
              <a:gd name="connsiteY20" fmla="*/ 4471437 h 6032228"/>
              <a:gd name="connsiteX21" fmla="*/ 3849146 w 6737282"/>
              <a:gd name="connsiteY21" fmla="*/ 4471853 h 6032228"/>
              <a:gd name="connsiteX22" fmla="*/ 3898870 w 6737282"/>
              <a:gd name="connsiteY22" fmla="*/ 4522003 h 6032228"/>
              <a:gd name="connsiteX23" fmla="*/ 4277006 w 6737282"/>
              <a:gd name="connsiteY23" fmla="*/ 5175999 h 6032228"/>
              <a:gd name="connsiteX24" fmla="*/ 4277006 w 6737282"/>
              <a:gd name="connsiteY24" fmla="*/ 5309735 h 6032228"/>
              <a:gd name="connsiteX25" fmla="*/ 3898870 w 6737282"/>
              <a:gd name="connsiteY25" fmla="*/ 5963729 h 6032228"/>
              <a:gd name="connsiteX26" fmla="*/ 3781007 w 6737282"/>
              <a:gd name="connsiteY26" fmla="*/ 6032228 h 6032228"/>
              <a:gd name="connsiteX27" fmla="*/ 3023096 w 6737282"/>
              <a:gd name="connsiteY27" fmla="*/ 6032228 h 6032228"/>
              <a:gd name="connsiteX28" fmla="*/ 2906872 w 6737282"/>
              <a:gd name="connsiteY28" fmla="*/ 5963729 h 6032228"/>
              <a:gd name="connsiteX29" fmla="*/ 2703170 w 6737282"/>
              <a:gd name="connsiteY29" fmla="*/ 5612942 h 6032228"/>
              <a:gd name="connsiteX30" fmla="*/ 2680159 w 6737282"/>
              <a:gd name="connsiteY30" fmla="*/ 5573313 h 6032228"/>
              <a:gd name="connsiteX31" fmla="*/ 2698265 w 6737282"/>
              <a:gd name="connsiteY31" fmla="*/ 5573313 h 6032228"/>
              <a:gd name="connsiteX32" fmla="*/ 2783846 w 6737282"/>
              <a:gd name="connsiteY32" fmla="*/ 5573313 h 6032228"/>
              <a:gd name="connsiteX33" fmla="*/ 2821023 w 6737282"/>
              <a:gd name="connsiteY33" fmla="*/ 5637336 h 6032228"/>
              <a:gd name="connsiteX34" fmla="*/ 2963060 w 6737282"/>
              <a:gd name="connsiteY34" fmla="*/ 5881934 h 6032228"/>
              <a:gd name="connsiteX35" fmla="*/ 3066097 w 6737282"/>
              <a:gd name="connsiteY35" fmla="*/ 5942660 h 6032228"/>
              <a:gd name="connsiteX36" fmla="*/ 3738008 w 6737282"/>
              <a:gd name="connsiteY36" fmla="*/ 5942660 h 6032228"/>
              <a:gd name="connsiteX37" fmla="*/ 3842494 w 6737282"/>
              <a:gd name="connsiteY37" fmla="*/ 5881934 h 6032228"/>
              <a:gd name="connsiteX38" fmla="*/ 4177724 w 6737282"/>
              <a:gd name="connsiteY38" fmla="*/ 5302148 h 6032228"/>
              <a:gd name="connsiteX39" fmla="*/ 4177724 w 6737282"/>
              <a:gd name="connsiteY39" fmla="*/ 5183586 h 6032228"/>
              <a:gd name="connsiteX40" fmla="*/ 3842494 w 6737282"/>
              <a:gd name="connsiteY40" fmla="*/ 4603800 h 6032228"/>
              <a:gd name="connsiteX41" fmla="*/ 3798414 w 6737282"/>
              <a:gd name="connsiteY41" fmla="*/ 4559340 h 6032228"/>
              <a:gd name="connsiteX42" fmla="*/ 3793313 w 6737282"/>
              <a:gd name="connsiteY42" fmla="*/ 4557203 h 6032228"/>
              <a:gd name="connsiteX43" fmla="*/ 3820657 w 6737282"/>
              <a:gd name="connsiteY43" fmla="*/ 4509913 h 6032228"/>
              <a:gd name="connsiteX44" fmla="*/ 3840991 w 6737282"/>
              <a:gd name="connsiteY44" fmla="*/ 4474742 h 6032228"/>
              <a:gd name="connsiteX45" fmla="*/ 3819900 w 6737282"/>
              <a:gd name="connsiteY45" fmla="*/ 4465898 h 6032228"/>
              <a:gd name="connsiteX46" fmla="*/ 3784219 w 6737282"/>
              <a:gd name="connsiteY46" fmla="*/ 4461158 h 6032228"/>
              <a:gd name="connsiteX47" fmla="*/ 3026307 w 6737282"/>
              <a:gd name="connsiteY47" fmla="*/ 4461158 h 6032228"/>
              <a:gd name="connsiteX48" fmla="*/ 2910084 w 6737282"/>
              <a:gd name="connsiteY48" fmla="*/ 4529655 h 6032228"/>
              <a:gd name="connsiteX49" fmla="*/ 2530310 w 6737282"/>
              <a:gd name="connsiteY49" fmla="*/ 5183651 h 6032228"/>
              <a:gd name="connsiteX50" fmla="*/ 2530310 w 6737282"/>
              <a:gd name="connsiteY50" fmla="*/ 5317387 h 6032228"/>
              <a:gd name="connsiteX51" fmla="*/ 2655664 w 6737282"/>
              <a:gd name="connsiteY51" fmla="*/ 5533256 h 6032228"/>
              <a:gd name="connsiteX52" fmla="*/ 2674015 w 6737282"/>
              <a:gd name="connsiteY52" fmla="*/ 5564857 h 6032228"/>
              <a:gd name="connsiteX53" fmla="*/ 2589005 w 6737282"/>
              <a:gd name="connsiteY53" fmla="*/ 5564857 h 6032228"/>
              <a:gd name="connsiteX54" fmla="*/ 1224899 w 6737282"/>
              <a:gd name="connsiteY54" fmla="*/ 5564857 h 6032228"/>
              <a:gd name="connsiteX55" fmla="*/ 948151 w 6737282"/>
              <a:gd name="connsiteY55" fmla="*/ 5401750 h 6032228"/>
              <a:gd name="connsiteX56" fmla="*/ 43851 w 6737282"/>
              <a:gd name="connsiteY56" fmla="*/ 3844482 h 6032228"/>
              <a:gd name="connsiteX57" fmla="*/ 43851 w 6737282"/>
              <a:gd name="connsiteY57" fmla="*/ 3526038 h 6032228"/>
              <a:gd name="connsiteX58" fmla="*/ 948151 w 6737282"/>
              <a:gd name="connsiteY58" fmla="*/ 1968768 h 6032228"/>
              <a:gd name="connsiteX59" fmla="*/ 1224899 w 6737282"/>
              <a:gd name="connsiteY59" fmla="*/ 1805663 h 6032228"/>
              <a:gd name="connsiteX60" fmla="*/ 4371720 w 6737282"/>
              <a:gd name="connsiteY60" fmla="*/ 257854 h 6032228"/>
              <a:gd name="connsiteX61" fmla="*/ 5796146 w 6737282"/>
              <a:gd name="connsiteY61" fmla="*/ 257854 h 6032228"/>
              <a:gd name="connsiteX62" fmla="*/ 5999634 w 6737282"/>
              <a:gd name="connsiteY62" fmla="*/ 374270 h 6032228"/>
              <a:gd name="connsiteX63" fmla="*/ 6711846 w 6737282"/>
              <a:gd name="connsiteY63" fmla="*/ 1628971 h 6032228"/>
              <a:gd name="connsiteX64" fmla="*/ 6711846 w 6737282"/>
              <a:gd name="connsiteY64" fmla="*/ 1870427 h 6032228"/>
              <a:gd name="connsiteX65" fmla="*/ 5999634 w 6737282"/>
              <a:gd name="connsiteY65" fmla="*/ 3125126 h 6032228"/>
              <a:gd name="connsiteX66" fmla="*/ 5796146 w 6737282"/>
              <a:gd name="connsiteY66" fmla="*/ 3241542 h 6032228"/>
              <a:gd name="connsiteX67" fmla="*/ 4371720 w 6737282"/>
              <a:gd name="connsiteY67" fmla="*/ 3241542 h 6032228"/>
              <a:gd name="connsiteX68" fmla="*/ 4168233 w 6737282"/>
              <a:gd name="connsiteY68" fmla="*/ 3125126 h 6032228"/>
              <a:gd name="connsiteX69" fmla="*/ 3456020 w 6737282"/>
              <a:gd name="connsiteY69" fmla="*/ 1870427 h 6032228"/>
              <a:gd name="connsiteX70" fmla="*/ 3456020 w 6737282"/>
              <a:gd name="connsiteY70" fmla="*/ 1628971 h 6032228"/>
              <a:gd name="connsiteX71" fmla="*/ 4168233 w 6737282"/>
              <a:gd name="connsiteY71" fmla="*/ 374270 h 6032228"/>
              <a:gd name="connsiteX72" fmla="*/ 4371720 w 6737282"/>
              <a:gd name="connsiteY72" fmla="*/ 257854 h 6032228"/>
              <a:gd name="connsiteX73" fmla="*/ 2350132 w 6737282"/>
              <a:gd name="connsiteY73" fmla="*/ 0 h 6032228"/>
              <a:gd name="connsiteX74" fmla="*/ 3150522 w 6737282"/>
              <a:gd name="connsiteY74" fmla="*/ 0 h 6032228"/>
              <a:gd name="connsiteX75" fmla="*/ 3264863 w 6737282"/>
              <a:gd name="connsiteY75" fmla="*/ 65415 h 6032228"/>
              <a:gd name="connsiteX76" fmla="*/ 3665057 w 6737282"/>
              <a:gd name="connsiteY76" fmla="*/ 770436 h 6032228"/>
              <a:gd name="connsiteX77" fmla="*/ 3665057 w 6737282"/>
              <a:gd name="connsiteY77" fmla="*/ 906111 h 6032228"/>
              <a:gd name="connsiteX78" fmla="*/ 3264863 w 6737282"/>
              <a:gd name="connsiteY78" fmla="*/ 1611131 h 6032228"/>
              <a:gd name="connsiteX79" fmla="*/ 3150522 w 6737282"/>
              <a:gd name="connsiteY79" fmla="*/ 1676547 h 6032228"/>
              <a:gd name="connsiteX80" fmla="*/ 2350132 w 6737282"/>
              <a:gd name="connsiteY80" fmla="*/ 1676547 h 6032228"/>
              <a:gd name="connsiteX81" fmla="*/ 2235791 w 6737282"/>
              <a:gd name="connsiteY81" fmla="*/ 1611131 h 6032228"/>
              <a:gd name="connsiteX82" fmla="*/ 1835596 w 6737282"/>
              <a:gd name="connsiteY82" fmla="*/ 906111 h 6032228"/>
              <a:gd name="connsiteX83" fmla="*/ 1835596 w 6737282"/>
              <a:gd name="connsiteY83" fmla="*/ 770436 h 6032228"/>
              <a:gd name="connsiteX84" fmla="*/ 2235791 w 6737282"/>
              <a:gd name="connsiteY84" fmla="*/ 65415 h 6032228"/>
              <a:gd name="connsiteX85" fmla="*/ 2350132 w 6737282"/>
              <a:gd name="connsiteY85" fmla="*/ 0 h 6032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6737282" h="6032228">
                <a:moveTo>
                  <a:pt x="3069307" y="4550727"/>
                </a:moveTo>
                <a:cubicBezTo>
                  <a:pt x="3069307" y="4550727"/>
                  <a:pt x="3069307" y="4550727"/>
                  <a:pt x="3741218" y="4550727"/>
                </a:cubicBezTo>
                <a:cubicBezTo>
                  <a:pt x="3752102" y="4550727"/>
                  <a:pt x="3762715" y="4552172"/>
                  <a:pt x="3772850" y="4554928"/>
                </a:cubicBezTo>
                <a:lnTo>
                  <a:pt x="3794605" y="4564050"/>
                </a:lnTo>
                <a:lnTo>
                  <a:pt x="3781310" y="4587045"/>
                </a:lnTo>
                <a:cubicBezTo>
                  <a:pt x="3661093" y="4794962"/>
                  <a:pt x="3507216" y="5061097"/>
                  <a:pt x="3310252" y="5401750"/>
                </a:cubicBezTo>
                <a:cubicBezTo>
                  <a:pt x="3251786" y="5502720"/>
                  <a:pt x="3146542" y="5564857"/>
                  <a:pt x="3029607" y="5564857"/>
                </a:cubicBezTo>
                <a:cubicBezTo>
                  <a:pt x="3029607" y="5564857"/>
                  <a:pt x="3029607" y="5564857"/>
                  <a:pt x="2804017" y="5564857"/>
                </a:cubicBezTo>
                <a:lnTo>
                  <a:pt x="2777701" y="5564857"/>
                </a:lnTo>
                <a:lnTo>
                  <a:pt x="2752589" y="5521614"/>
                </a:lnTo>
                <a:cubicBezTo>
                  <a:pt x="2717623" y="5461398"/>
                  <a:pt x="2676936" y="5391332"/>
                  <a:pt x="2629590" y="5309799"/>
                </a:cubicBezTo>
                <a:cubicBezTo>
                  <a:pt x="2607824" y="5273652"/>
                  <a:pt x="2607824" y="5227386"/>
                  <a:pt x="2629590" y="5191240"/>
                </a:cubicBezTo>
                <a:cubicBezTo>
                  <a:pt x="2629590" y="5191240"/>
                  <a:pt x="2629590" y="5191240"/>
                  <a:pt x="2966272" y="4611452"/>
                </a:cubicBezTo>
                <a:cubicBezTo>
                  <a:pt x="2986590" y="4573861"/>
                  <a:pt x="3027221" y="4550727"/>
                  <a:pt x="3069307" y="4550727"/>
                </a:cubicBezTo>
                <a:close/>
                <a:moveTo>
                  <a:pt x="1224899" y="1805663"/>
                </a:moveTo>
                <a:cubicBezTo>
                  <a:pt x="1224899" y="1805663"/>
                  <a:pt x="1224899" y="1805663"/>
                  <a:pt x="3029607" y="1805663"/>
                </a:cubicBezTo>
                <a:cubicBezTo>
                  <a:pt x="3146542" y="1805663"/>
                  <a:pt x="3251786" y="1867798"/>
                  <a:pt x="3310252" y="1968768"/>
                </a:cubicBezTo>
                <a:cubicBezTo>
                  <a:pt x="3310252" y="1968768"/>
                  <a:pt x="3310252" y="1968768"/>
                  <a:pt x="4210657" y="3526038"/>
                </a:cubicBezTo>
                <a:cubicBezTo>
                  <a:pt x="4269126" y="3623125"/>
                  <a:pt x="4269126" y="3747395"/>
                  <a:pt x="4210657" y="3844482"/>
                </a:cubicBezTo>
                <a:cubicBezTo>
                  <a:pt x="4210657" y="3844482"/>
                  <a:pt x="4210657" y="3844482"/>
                  <a:pt x="3876331" y="4422707"/>
                </a:cubicBezTo>
                <a:lnTo>
                  <a:pt x="3848154" y="4471437"/>
                </a:lnTo>
                <a:lnTo>
                  <a:pt x="3849146" y="4471853"/>
                </a:lnTo>
                <a:cubicBezTo>
                  <a:pt x="3869404" y="4483677"/>
                  <a:pt x="3886591" y="4500801"/>
                  <a:pt x="3898870" y="4522003"/>
                </a:cubicBezTo>
                <a:cubicBezTo>
                  <a:pt x="3898870" y="4522003"/>
                  <a:pt x="3898870" y="4522003"/>
                  <a:pt x="4277006" y="5175999"/>
                </a:cubicBezTo>
                <a:cubicBezTo>
                  <a:pt x="4301561" y="5216772"/>
                  <a:pt x="4301561" y="5268961"/>
                  <a:pt x="4277006" y="5309735"/>
                </a:cubicBezTo>
                <a:cubicBezTo>
                  <a:pt x="4277006" y="5309735"/>
                  <a:pt x="4277006" y="5309735"/>
                  <a:pt x="3898870" y="5963729"/>
                </a:cubicBezTo>
                <a:cubicBezTo>
                  <a:pt x="3874314" y="6006133"/>
                  <a:pt x="3830116" y="6032228"/>
                  <a:pt x="3781007" y="6032228"/>
                </a:cubicBezTo>
                <a:cubicBezTo>
                  <a:pt x="3781007" y="6032228"/>
                  <a:pt x="3781007" y="6032228"/>
                  <a:pt x="3023096" y="6032228"/>
                </a:cubicBezTo>
                <a:cubicBezTo>
                  <a:pt x="2975623" y="6032228"/>
                  <a:pt x="2929790" y="6006133"/>
                  <a:pt x="2906872" y="5963729"/>
                </a:cubicBezTo>
                <a:cubicBezTo>
                  <a:pt x="2906872" y="5963729"/>
                  <a:pt x="2906872" y="5963729"/>
                  <a:pt x="2703170" y="5612942"/>
                </a:cubicBezTo>
                <a:lnTo>
                  <a:pt x="2680159" y="5573313"/>
                </a:lnTo>
                <a:lnTo>
                  <a:pt x="2698265" y="5573313"/>
                </a:lnTo>
                <a:lnTo>
                  <a:pt x="2783846" y="5573313"/>
                </a:lnTo>
                <a:lnTo>
                  <a:pt x="2821023" y="5637336"/>
                </a:lnTo>
                <a:cubicBezTo>
                  <a:pt x="2963060" y="5881934"/>
                  <a:pt x="2963060" y="5881934"/>
                  <a:pt x="2963060" y="5881934"/>
                </a:cubicBezTo>
                <a:cubicBezTo>
                  <a:pt x="2983378" y="5919525"/>
                  <a:pt x="3024012" y="5942660"/>
                  <a:pt x="3066097" y="5942660"/>
                </a:cubicBezTo>
                <a:cubicBezTo>
                  <a:pt x="3738008" y="5942660"/>
                  <a:pt x="3738008" y="5942660"/>
                  <a:pt x="3738008" y="5942660"/>
                </a:cubicBezTo>
                <a:cubicBezTo>
                  <a:pt x="3781543" y="5942660"/>
                  <a:pt x="3820726" y="5919525"/>
                  <a:pt x="3842494" y="5881934"/>
                </a:cubicBezTo>
                <a:cubicBezTo>
                  <a:pt x="4177724" y="5302148"/>
                  <a:pt x="4177724" y="5302148"/>
                  <a:pt x="4177724" y="5302148"/>
                </a:cubicBezTo>
                <a:cubicBezTo>
                  <a:pt x="4199492" y="5266000"/>
                  <a:pt x="4199492" y="5219733"/>
                  <a:pt x="4177724" y="5183586"/>
                </a:cubicBezTo>
                <a:cubicBezTo>
                  <a:pt x="3842494" y="4603800"/>
                  <a:pt x="3842494" y="4603800"/>
                  <a:pt x="3842494" y="4603800"/>
                </a:cubicBezTo>
                <a:cubicBezTo>
                  <a:pt x="3831610" y="4585003"/>
                  <a:pt x="3816372" y="4569821"/>
                  <a:pt x="3798414" y="4559340"/>
                </a:cubicBezTo>
                <a:lnTo>
                  <a:pt x="3793313" y="4557203"/>
                </a:lnTo>
                <a:lnTo>
                  <a:pt x="3820657" y="4509913"/>
                </a:lnTo>
                <a:lnTo>
                  <a:pt x="3840991" y="4474742"/>
                </a:lnTo>
                <a:lnTo>
                  <a:pt x="3819900" y="4465898"/>
                </a:lnTo>
                <a:cubicBezTo>
                  <a:pt x="3808466" y="4462788"/>
                  <a:pt x="3796496" y="4461158"/>
                  <a:pt x="3784219" y="4461158"/>
                </a:cubicBezTo>
                <a:cubicBezTo>
                  <a:pt x="3026307" y="4461158"/>
                  <a:pt x="3026307" y="4461158"/>
                  <a:pt x="3026307" y="4461158"/>
                </a:cubicBezTo>
                <a:cubicBezTo>
                  <a:pt x="2978836" y="4461158"/>
                  <a:pt x="2933001" y="4487252"/>
                  <a:pt x="2910084" y="4529655"/>
                </a:cubicBezTo>
                <a:cubicBezTo>
                  <a:pt x="2530310" y="5183651"/>
                  <a:pt x="2530310" y="5183651"/>
                  <a:pt x="2530310" y="5183651"/>
                </a:cubicBezTo>
                <a:cubicBezTo>
                  <a:pt x="2505754" y="5224424"/>
                  <a:pt x="2505754" y="5276613"/>
                  <a:pt x="2530310" y="5317387"/>
                </a:cubicBezTo>
                <a:cubicBezTo>
                  <a:pt x="2577781" y="5399135"/>
                  <a:pt x="2619318" y="5470667"/>
                  <a:pt x="2655664" y="5533256"/>
                </a:cubicBezTo>
                <a:lnTo>
                  <a:pt x="2674015" y="5564857"/>
                </a:lnTo>
                <a:lnTo>
                  <a:pt x="2589005" y="5564857"/>
                </a:lnTo>
                <a:cubicBezTo>
                  <a:pt x="2324644" y="5564857"/>
                  <a:pt x="1901666" y="5564857"/>
                  <a:pt x="1224899" y="5564857"/>
                </a:cubicBezTo>
                <a:cubicBezTo>
                  <a:pt x="1111863" y="5564857"/>
                  <a:pt x="1002722" y="5502720"/>
                  <a:pt x="948151" y="5401750"/>
                </a:cubicBezTo>
                <a:cubicBezTo>
                  <a:pt x="948151" y="5401750"/>
                  <a:pt x="948151" y="5401750"/>
                  <a:pt x="43851" y="3844482"/>
                </a:cubicBezTo>
                <a:cubicBezTo>
                  <a:pt x="-14618" y="3747395"/>
                  <a:pt x="-14618" y="3623125"/>
                  <a:pt x="43851" y="3526038"/>
                </a:cubicBezTo>
                <a:cubicBezTo>
                  <a:pt x="43851" y="3526038"/>
                  <a:pt x="43851" y="3526038"/>
                  <a:pt x="948151" y="1968768"/>
                </a:cubicBezTo>
                <a:cubicBezTo>
                  <a:pt x="1002722" y="1867798"/>
                  <a:pt x="1111863" y="1805663"/>
                  <a:pt x="1224899" y="1805663"/>
                </a:cubicBezTo>
                <a:close/>
                <a:moveTo>
                  <a:pt x="4371720" y="257854"/>
                </a:moveTo>
                <a:cubicBezTo>
                  <a:pt x="5796146" y="257854"/>
                  <a:pt x="5796146" y="257854"/>
                  <a:pt x="5796146" y="257854"/>
                </a:cubicBezTo>
                <a:cubicBezTo>
                  <a:pt x="5868214" y="257854"/>
                  <a:pt x="5961481" y="309594"/>
                  <a:pt x="5999634" y="374270"/>
                </a:cubicBezTo>
                <a:cubicBezTo>
                  <a:pt x="6711846" y="1628971"/>
                  <a:pt x="6711846" y="1628971"/>
                  <a:pt x="6711846" y="1628971"/>
                </a:cubicBezTo>
                <a:cubicBezTo>
                  <a:pt x="6745761" y="1697958"/>
                  <a:pt x="6745761" y="1801438"/>
                  <a:pt x="6711846" y="1870427"/>
                </a:cubicBezTo>
                <a:cubicBezTo>
                  <a:pt x="5999634" y="3125126"/>
                  <a:pt x="5999634" y="3125126"/>
                  <a:pt x="5999634" y="3125126"/>
                </a:cubicBezTo>
                <a:cubicBezTo>
                  <a:pt x="5961481" y="3189803"/>
                  <a:pt x="5868214" y="3241542"/>
                  <a:pt x="5796146" y="3241542"/>
                </a:cubicBezTo>
                <a:lnTo>
                  <a:pt x="4371720" y="3241542"/>
                </a:lnTo>
                <a:cubicBezTo>
                  <a:pt x="4295413" y="3241542"/>
                  <a:pt x="4202148" y="3189803"/>
                  <a:pt x="4168233" y="3125126"/>
                </a:cubicBezTo>
                <a:cubicBezTo>
                  <a:pt x="3456020" y="1870427"/>
                  <a:pt x="3456020" y="1870427"/>
                  <a:pt x="3456020" y="1870427"/>
                </a:cubicBezTo>
                <a:cubicBezTo>
                  <a:pt x="3417865" y="1801438"/>
                  <a:pt x="3417865" y="1697958"/>
                  <a:pt x="3456020" y="1628971"/>
                </a:cubicBezTo>
                <a:cubicBezTo>
                  <a:pt x="4168233" y="374270"/>
                  <a:pt x="4168233" y="374270"/>
                  <a:pt x="4168233" y="374270"/>
                </a:cubicBezTo>
                <a:cubicBezTo>
                  <a:pt x="4202148" y="309594"/>
                  <a:pt x="4295413" y="257854"/>
                  <a:pt x="4371720" y="257854"/>
                </a:cubicBezTo>
                <a:close/>
                <a:moveTo>
                  <a:pt x="2350132" y="0"/>
                </a:moveTo>
                <a:cubicBezTo>
                  <a:pt x="3150522" y="0"/>
                  <a:pt x="3150522" y="0"/>
                  <a:pt x="3150522" y="0"/>
                </a:cubicBezTo>
                <a:cubicBezTo>
                  <a:pt x="3191018" y="0"/>
                  <a:pt x="3243425" y="29073"/>
                  <a:pt x="3264863" y="65415"/>
                </a:cubicBezTo>
                <a:cubicBezTo>
                  <a:pt x="3665057" y="770436"/>
                  <a:pt x="3665057" y="770436"/>
                  <a:pt x="3665057" y="770436"/>
                </a:cubicBezTo>
                <a:cubicBezTo>
                  <a:pt x="3684115" y="809200"/>
                  <a:pt x="3684115" y="867346"/>
                  <a:pt x="3665057" y="906111"/>
                </a:cubicBezTo>
                <a:cubicBezTo>
                  <a:pt x="3264863" y="1611131"/>
                  <a:pt x="3264863" y="1611131"/>
                  <a:pt x="3264863" y="1611131"/>
                </a:cubicBezTo>
                <a:cubicBezTo>
                  <a:pt x="3243425" y="1647474"/>
                  <a:pt x="3191018" y="1676547"/>
                  <a:pt x="3150522" y="1676547"/>
                </a:cubicBezTo>
                <a:lnTo>
                  <a:pt x="2350132" y="1676547"/>
                </a:lnTo>
                <a:cubicBezTo>
                  <a:pt x="2307254" y="1676547"/>
                  <a:pt x="2254848" y="1647474"/>
                  <a:pt x="2235791" y="1611131"/>
                </a:cubicBezTo>
                <a:cubicBezTo>
                  <a:pt x="1835596" y="906111"/>
                  <a:pt x="1835596" y="906111"/>
                  <a:pt x="1835596" y="906111"/>
                </a:cubicBezTo>
                <a:cubicBezTo>
                  <a:pt x="1814157" y="867346"/>
                  <a:pt x="1814157" y="809200"/>
                  <a:pt x="1835596" y="770436"/>
                </a:cubicBezTo>
                <a:cubicBezTo>
                  <a:pt x="2235791" y="65415"/>
                  <a:pt x="2235791" y="65415"/>
                  <a:pt x="2235791" y="65415"/>
                </a:cubicBezTo>
                <a:cubicBezTo>
                  <a:pt x="2254848" y="29073"/>
                  <a:pt x="2307254" y="0"/>
                  <a:pt x="2350132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A3EAEC-3AA3-404F-BD01-017D25F8E9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08090" y="289042"/>
            <a:ext cx="4542384" cy="2168417"/>
          </a:xfrm>
        </p:spPr>
        <p:txBody>
          <a:bodyPr anchor="t">
            <a:normAutofit fontScale="90000"/>
          </a:bodyPr>
          <a:lstStyle/>
          <a:p>
            <a:r>
              <a:rPr lang="en-US" sz="7200" dirty="0"/>
              <a:t>Omicron </a:t>
            </a:r>
            <a:br>
              <a:rPr lang="en-US" sz="7200" dirty="0"/>
            </a:br>
            <a:r>
              <a:rPr lang="en-US" sz="7200" dirty="0"/>
              <a:t>&amp; Public Health</a:t>
            </a:r>
          </a:p>
        </p:txBody>
      </p:sp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C78E1152-E0FC-41EA-9E8F-063F05ED40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112" y="3668816"/>
            <a:ext cx="2964704" cy="963528"/>
          </a:xfrm>
          <a:prstGeom prst="rect">
            <a:avLst/>
          </a:prstGeom>
        </p:spPr>
      </p:pic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A71BE221-4A90-466E-B8FB-A6AF429D98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7477" y="1661271"/>
            <a:ext cx="2135083" cy="108889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E8872D-4F9C-431B-A265-B87983FC69F3}"/>
              </a:ext>
            </a:extLst>
          </p:cNvPr>
          <p:cNvSpPr txBox="1"/>
          <p:nvPr/>
        </p:nvSpPr>
        <p:spPr>
          <a:xfrm>
            <a:off x="7054537" y="3213096"/>
            <a:ext cx="1827206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>
                <a:hlinkClick r:id="rId4" action="ppaction://hlinksldjump"/>
              </a:rPr>
              <a:t>COVID Variants</a:t>
            </a:r>
            <a:endParaRPr lang="en-US" dirty="0"/>
          </a:p>
          <a:p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67DB676-5185-4E9D-BC53-5B339E836262}"/>
              </a:ext>
            </a:extLst>
          </p:cNvPr>
          <p:cNvSpPr txBox="1"/>
          <p:nvPr/>
        </p:nvSpPr>
        <p:spPr>
          <a:xfrm>
            <a:off x="7054537" y="4233564"/>
            <a:ext cx="1827206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>
                <a:hlinkClick r:id="rId5" action="ppaction://hlinksldjump"/>
              </a:rPr>
              <a:t>Mask Etiquette</a:t>
            </a:r>
            <a:endParaRPr lang="en-US" dirty="0"/>
          </a:p>
          <a:p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D52A1FD-0A1A-4EB8-9924-169956806E3E}"/>
              </a:ext>
            </a:extLst>
          </p:cNvPr>
          <p:cNvSpPr txBox="1"/>
          <p:nvPr/>
        </p:nvSpPr>
        <p:spPr>
          <a:xfrm>
            <a:off x="7054537" y="5254032"/>
            <a:ext cx="1827206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>
                <a:hlinkClick r:id="rId6" action="ppaction://hlinksldjump"/>
              </a:rPr>
              <a:t>Handwashing</a:t>
            </a:r>
            <a:endParaRPr lang="en-US" dirty="0"/>
          </a:p>
          <a:p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92F4F1C-FBAC-4B52-8C6D-DE08540320A3}"/>
              </a:ext>
            </a:extLst>
          </p:cNvPr>
          <p:cNvSpPr txBox="1"/>
          <p:nvPr/>
        </p:nvSpPr>
        <p:spPr>
          <a:xfrm>
            <a:off x="9623268" y="3496757"/>
            <a:ext cx="1827206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>
                <a:hlinkClick r:id="rId7" action="ppaction://hlinksldjump"/>
              </a:rPr>
              <a:t>Coping With COVID</a:t>
            </a:r>
            <a:endParaRPr lang="en-US" dirty="0"/>
          </a:p>
          <a:p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A407E22-ADE9-4554-BAFF-321E958501A7}"/>
              </a:ext>
            </a:extLst>
          </p:cNvPr>
          <p:cNvSpPr txBox="1"/>
          <p:nvPr/>
        </p:nvSpPr>
        <p:spPr>
          <a:xfrm>
            <a:off x="9623268" y="4792367"/>
            <a:ext cx="1827206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>
                <a:hlinkClick r:id="rId8" action="ppaction://hlinksldjump"/>
              </a:rPr>
              <a:t>Free COVID Home Testing</a:t>
            </a:r>
            <a:endParaRPr lang="en-US" dirty="0"/>
          </a:p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8103D56-393D-43C2-8289-ACD8DA32230B}"/>
              </a:ext>
            </a:extLst>
          </p:cNvPr>
          <p:cNvSpPr txBox="1"/>
          <p:nvPr/>
        </p:nvSpPr>
        <p:spPr>
          <a:xfrm>
            <a:off x="3287464" y="5392531"/>
            <a:ext cx="14437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9" action="ppaction://hlinksldjump"/>
              </a:rPr>
              <a:t>HPU Nursing Class of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1393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BE4F293-0A40-4AA3-8747-1C7D9F3EE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D1CC8B8-2CD1-45F6-9CED-CA31040022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2" name="Freeform 44">
              <a:extLst>
                <a:ext uri="{FF2B5EF4-FFF2-40B4-BE49-F238E27FC236}">
                  <a16:creationId xmlns:a16="http://schemas.microsoft.com/office/drawing/2014/main" id="{D0486316-3F2D-434E-AF23-A8EDD6E78D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45">
              <a:extLst>
                <a:ext uri="{FF2B5EF4-FFF2-40B4-BE49-F238E27FC236}">
                  <a16:creationId xmlns:a16="http://schemas.microsoft.com/office/drawing/2014/main" id="{2AF5945E-96EF-472A-8B30-5AC427AA40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6">
              <a:extLst>
                <a:ext uri="{FF2B5EF4-FFF2-40B4-BE49-F238E27FC236}">
                  <a16:creationId xmlns:a16="http://schemas.microsoft.com/office/drawing/2014/main" id="{F43F39F5-753C-4BA6-AF2B-6F0EEE25AD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7">
              <a:extLst>
                <a:ext uri="{FF2B5EF4-FFF2-40B4-BE49-F238E27FC236}">
                  <a16:creationId xmlns:a16="http://schemas.microsoft.com/office/drawing/2014/main" id="{2CC5073C-8188-4DE4-B2AB-9C87DDA4F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EF2074A-D7D4-4AF6-866A-31DDF66B1F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D889685-474C-4DE3-9DED-C7D7E4EE1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3666" y="759805"/>
            <a:ext cx="10000133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rgbClr val="FFFFFF"/>
                </a:solidFill>
              </a:rPr>
              <a:t>Get to Know Omicron and Delta Variants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7AEFF2AB-00FE-42A9-B153-B0E8FDBB734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744609"/>
              </p:ext>
            </p:extLst>
          </p:nvPr>
        </p:nvGraphicFramePr>
        <p:xfrm>
          <a:off x="1422492" y="2716460"/>
          <a:ext cx="9507779" cy="3281454"/>
        </p:xfrm>
        <a:graphic>
          <a:graphicData uri="http://schemas.openxmlformats.org/drawingml/2006/table">
            <a:tbl>
              <a:tblPr firstRow="1" bandRow="1">
                <a:effectLst>
                  <a:outerShdw blurRad="76200" dir="13500000" sy="23000" kx="1200000" algn="br" rotWithShape="0">
                    <a:prstClr val="black">
                      <a:alpha val="20000"/>
                    </a:prstClr>
                  </a:outerShdw>
                </a:effectLst>
                <a:tableStyleId>{5C22544A-7EE6-4342-B048-85BDC9FD1C3A}</a:tableStyleId>
              </a:tblPr>
              <a:tblGrid>
                <a:gridCol w="3164002">
                  <a:extLst>
                    <a:ext uri="{9D8B030D-6E8A-4147-A177-3AD203B41FA5}">
                      <a16:colId xmlns:a16="http://schemas.microsoft.com/office/drawing/2014/main" val="1062798328"/>
                    </a:ext>
                  </a:extLst>
                </a:gridCol>
                <a:gridCol w="3164002">
                  <a:extLst>
                    <a:ext uri="{9D8B030D-6E8A-4147-A177-3AD203B41FA5}">
                      <a16:colId xmlns:a16="http://schemas.microsoft.com/office/drawing/2014/main" val="1960456399"/>
                    </a:ext>
                  </a:extLst>
                </a:gridCol>
                <a:gridCol w="3179775">
                  <a:extLst>
                    <a:ext uri="{9D8B030D-6E8A-4147-A177-3AD203B41FA5}">
                      <a16:colId xmlns:a16="http://schemas.microsoft.com/office/drawing/2014/main" val="2711237237"/>
                    </a:ext>
                  </a:extLst>
                </a:gridCol>
              </a:tblGrid>
              <a:tr h="263475"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 marL="59880" marR="59880" marT="29940" marB="299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Omicron B.1.1.529</a:t>
                      </a:r>
                    </a:p>
                  </a:txBody>
                  <a:tcPr marL="59880" marR="59880" marT="29940" marB="299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Delta B.1.617.2</a:t>
                      </a:r>
                    </a:p>
                  </a:txBody>
                  <a:tcPr marL="59880" marR="59880" marT="29940" marB="299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9147776"/>
                  </a:ext>
                </a:extLst>
              </a:tr>
              <a:tr h="263475"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First Identified</a:t>
                      </a:r>
                    </a:p>
                  </a:txBody>
                  <a:tcPr marL="59880" marR="59880" marT="29940" marB="299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South Africa</a:t>
                      </a:r>
                    </a:p>
                  </a:txBody>
                  <a:tcPr marL="59880" marR="59880" marT="29940" marB="299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India </a:t>
                      </a:r>
                    </a:p>
                  </a:txBody>
                  <a:tcPr marL="59880" marR="59880" marT="29940" marB="299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7225552"/>
                  </a:ext>
                </a:extLst>
              </a:tr>
              <a:tr h="263475"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Spread</a:t>
                      </a:r>
                    </a:p>
                  </a:txBody>
                  <a:tcPr marL="59880" marR="59880" marT="29940" marB="299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Spreads easier than other variants</a:t>
                      </a:r>
                    </a:p>
                  </a:txBody>
                  <a:tcPr marL="59880" marR="59880" marT="29940" marB="299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Spreads easier than other variants</a:t>
                      </a:r>
                    </a:p>
                  </a:txBody>
                  <a:tcPr marL="59880" marR="59880" marT="29940" marB="299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2688241"/>
                  </a:ext>
                </a:extLst>
              </a:tr>
              <a:tr h="622757"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Symptoms</a:t>
                      </a:r>
                    </a:p>
                  </a:txBody>
                  <a:tcPr marL="59880" marR="59880" marT="29940" marB="299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Fever, chills, shortness of breath, difficulty breathing, fatigue, muscle or body aches, headache, new loss of taste or smell, sore throat, congestion or runny nose, nausea or vomiting, diarrhea</a:t>
                      </a:r>
                    </a:p>
                  </a:txBody>
                  <a:tcPr marL="59880" marR="59880" marT="29940" marB="299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8636691"/>
                  </a:ext>
                </a:extLst>
              </a:tr>
              <a:tr h="622757"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Severe illness and Death</a:t>
                      </a:r>
                    </a:p>
                  </a:txBody>
                  <a:tcPr marL="59880" marR="59880" marT="29940" marB="299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Data suggest it is less severe in general however a surge can lead to more hospitalizations </a:t>
                      </a:r>
                    </a:p>
                  </a:txBody>
                  <a:tcPr marL="59880" marR="59880" marT="29940" marB="299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May cause more severe cases than other variants</a:t>
                      </a:r>
                    </a:p>
                  </a:txBody>
                  <a:tcPr marL="59880" marR="59880" marT="29940" marB="299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809431"/>
                  </a:ext>
                </a:extLst>
              </a:tr>
              <a:tr h="802399"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Vaccine</a:t>
                      </a:r>
                    </a:p>
                  </a:txBody>
                  <a:tcPr marL="59880" marR="59880" marT="29940" marB="299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Breakthrough infections in people who are vaccinated are expected however vaccines prevent illness, hospitalizations, and death.</a:t>
                      </a:r>
                    </a:p>
                  </a:txBody>
                  <a:tcPr marL="59880" marR="59880" marT="29940" marB="299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Early evidence shows that people with vaccine that are infected can spread virus to others. FDA approved vaccines prevent illness, hospitalizations, and death</a:t>
                      </a:r>
                    </a:p>
                  </a:txBody>
                  <a:tcPr marL="59880" marR="59880" marT="29940" marB="299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1927925"/>
                  </a:ext>
                </a:extLst>
              </a:tr>
              <a:tr h="443116"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Treatment</a:t>
                      </a:r>
                    </a:p>
                  </a:txBody>
                  <a:tcPr marL="59880" marR="59880" marT="29940" marB="299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Some, but not all, monoclonal antibody treatments remain effective against Omicron.</a:t>
                      </a:r>
                    </a:p>
                  </a:txBody>
                  <a:tcPr marL="59880" marR="59880" marT="29940" marB="299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All FDA approved monoclonal antibody treatments are effective against Delta</a:t>
                      </a:r>
                    </a:p>
                  </a:txBody>
                  <a:tcPr marL="59880" marR="59880" marT="29940" marB="299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673149"/>
                  </a:ext>
                </a:extLst>
              </a:tr>
            </a:tbl>
          </a:graphicData>
        </a:graphic>
      </p:graphicFrame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625BCBE1-7A4D-41FE-9420-1FCA8A2BB4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6599" y="6175691"/>
            <a:ext cx="914400" cy="46634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C11B54A-31CB-49DE-9634-C56C8DCBBBE2}"/>
              </a:ext>
            </a:extLst>
          </p:cNvPr>
          <p:cNvSpPr txBox="1"/>
          <p:nvPr/>
        </p:nvSpPr>
        <p:spPr>
          <a:xfrm>
            <a:off x="1873188" y="6222285"/>
            <a:ext cx="8913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  <a:r>
              <a:rPr lang="en-US" sz="900" b="0" i="0" dirty="0">
                <a:effectLst/>
                <a:latin typeface="Calibri" panose="020F0502020204030204" pitchFamily="34" charset="0"/>
                <a:hlinkClick r:id="rId3" tooltip="Original URL: https://www.cdc.gov/coronavirus/2019-ncov/variants/about-variants.html?CDC_AA_refVal=https%3A%2F%2Fwww.cdc.gov%2Fcoronavirus%2F2019-ncov%2Fvariants%2Fvariant.html. Click or tap if you trust this link."/>
              </a:rPr>
              <a:t>https://www.cdc.gov/coronavirus/2019-ncov/variants/about-variants.html?CDC_AA_refVal=https%3A%2F%2Fwww.cdc.gov%2Fcoronavirus%2F2019-ncov%2Fvariants%2Fvariant.html</a:t>
            </a:r>
            <a:r>
              <a:rPr lang="en-US" sz="9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  <a:endParaRPr lang="en-US" sz="9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1508DA-5923-479A-B757-7A6A0943346E}"/>
              </a:ext>
            </a:extLst>
          </p:cNvPr>
          <p:cNvSpPr txBox="1"/>
          <p:nvPr/>
        </p:nvSpPr>
        <p:spPr>
          <a:xfrm>
            <a:off x="190079" y="6304003"/>
            <a:ext cx="709612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>
                <a:hlinkClick r:id="" action="ppaction://hlinkshowjump?jump=firstslide"/>
              </a:rPr>
              <a:t>Back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11678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83DEF7-CD03-456D-AF53-E602B64288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7" y="502020"/>
            <a:ext cx="5323715" cy="1642970"/>
          </a:xfrm>
        </p:spPr>
        <p:txBody>
          <a:bodyPr anchor="b">
            <a:normAutofit/>
          </a:bodyPr>
          <a:lstStyle/>
          <a:p>
            <a:r>
              <a:rPr lang="en-US" sz="4000"/>
              <a:t>Do’s vs. Don’ts Mask Etiquette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0E70A7-142A-4138-BAC9-55FA8F8CE4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4923" y="2405894"/>
            <a:ext cx="5315189" cy="3535083"/>
          </a:xfrm>
        </p:spPr>
        <p:txBody>
          <a:bodyPr anchor="t">
            <a:normAutofit lnSpcReduction="10000"/>
          </a:bodyPr>
          <a:lstStyle/>
          <a:p>
            <a:pPr marL="0" indent="0">
              <a:buNone/>
            </a:pPr>
            <a:r>
              <a:rPr lang="en-US" sz="2000" dirty="0"/>
              <a:t>Types of masks:</a:t>
            </a:r>
          </a:p>
          <a:p>
            <a:r>
              <a:rPr lang="en-US" sz="2000" dirty="0"/>
              <a:t>Surgical masks and respirators offer a higher level of protection. </a:t>
            </a:r>
          </a:p>
          <a:p>
            <a:r>
              <a:rPr lang="en-US" sz="2000" dirty="0"/>
              <a:t>Gators and single-layered cloth masks can spread infection because it makes the particles finer.</a:t>
            </a:r>
          </a:p>
          <a:p>
            <a:pPr marL="0" indent="0">
              <a:buNone/>
            </a:pPr>
            <a:r>
              <a:rPr lang="en-US" sz="2000" dirty="0"/>
              <a:t>Click on the link for more information from the Centers Disease Control (CDC)!</a:t>
            </a:r>
            <a:endParaRPr lang="en-US" sz="2000" dirty="0">
              <a:hlinkClick r:id="rId4"/>
            </a:endParaRPr>
          </a:p>
          <a:p>
            <a:pPr marL="0" indent="0">
              <a:buNone/>
            </a:pPr>
            <a:r>
              <a:rPr lang="en-US" sz="2000" dirty="0">
                <a:hlinkClick r:id="rId4"/>
              </a:rPr>
              <a:t>https://www.cdc.gov/coronavirus/2019-ncov/prevent-getting-sick/cloth-face-cover-guidance.html</a:t>
            </a:r>
            <a:r>
              <a:rPr lang="en-US" sz="2000" dirty="0"/>
              <a:t> 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004738A-9D34-43E8-97D2-CA0EED4F8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3">
            <a:extLst>
              <a:ext uri="{FF2B5EF4-FFF2-40B4-BE49-F238E27FC236}">
                <a16:creationId xmlns:a16="http://schemas.microsoft.com/office/drawing/2014/main" id="{B8B8D07F-F13E-443E-BA68-2D26672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813A4FA-24A5-41ED-A534-3807D1B2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3944F27-CA70-4E84-A51A-E6BF89558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A2C936-9EE6-4F2F-83AC-8D322A522144}"/>
              </a:ext>
            </a:extLst>
          </p:cNvPr>
          <p:cNvSpPr txBox="1"/>
          <p:nvPr/>
        </p:nvSpPr>
        <p:spPr>
          <a:xfrm>
            <a:off x="190079" y="6304003"/>
            <a:ext cx="709612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>
                <a:hlinkClick r:id="" action="ppaction://hlinkshowjump?jump=firstslide"/>
              </a:rPr>
              <a:t>Back</a:t>
            </a:r>
            <a:endParaRPr lang="en-US"/>
          </a:p>
        </p:txBody>
      </p:sp>
      <p:pic>
        <p:nvPicPr>
          <p:cNvPr id="6" name="ee70e0c0707e3f5bf6dcd5dfb7c98ba0">
            <a:hlinkClick r:id="" action="ppaction://media"/>
            <a:extLst>
              <a:ext uri="{FF2B5EF4-FFF2-40B4-BE49-F238E27FC236}">
                <a16:creationId xmlns:a16="http://schemas.microsoft.com/office/drawing/2014/main" id="{4A732756-E250-4952-AA38-A07EB7EED0C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666133" y="757015"/>
            <a:ext cx="3005969" cy="534394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83333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6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05E3D54-12CF-4F39-9530-BCB7F56268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en-US" sz="5400"/>
              <a:t>Clean Hands Save Lives </a:t>
            </a:r>
          </a:p>
        </p:txBody>
      </p:sp>
      <p:pic>
        <p:nvPicPr>
          <p:cNvPr id="13" name="Picture 4" descr="Person washing hands illustration">
            <a:extLst>
              <a:ext uri="{FF2B5EF4-FFF2-40B4-BE49-F238E27FC236}">
                <a16:creationId xmlns:a16="http://schemas.microsoft.com/office/drawing/2014/main" id="{F22C662C-2DE0-4ED5-A62F-38377C0EFD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557" r="40112" b="-1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8DD1BE-C4E2-40F7-BBE9-463ABBC99B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2200" dirty="0"/>
              <a:t>Helps Prevent Infections:</a:t>
            </a:r>
          </a:p>
          <a:p>
            <a:r>
              <a:rPr lang="en-US" sz="2200" dirty="0"/>
              <a:t>People often touch their eyes, nose, and mouth without realizing it, introducing new germs to their bodies</a:t>
            </a:r>
          </a:p>
          <a:p>
            <a:r>
              <a:rPr lang="en-US" sz="2200" dirty="0"/>
              <a:t>Germs from unwashed hands may get into foods and drinks when people prepare or consume them. Germs can grow in some types of foods and drinks.</a:t>
            </a:r>
          </a:p>
          <a:p>
            <a:r>
              <a:rPr lang="en-US" sz="2200" dirty="0"/>
              <a:t>Germs from unwashed hands can be transferred to other objects such as doorknobs, tables, or toys and transferred to another persons.</a:t>
            </a:r>
          </a:p>
          <a:p>
            <a:r>
              <a:rPr lang="en-US" sz="2200" dirty="0"/>
              <a:t>Hand washing can prevent 1 in 3 diarrhea related sicknesses and 1 in 5 respiratory infections, like COVID and flu. </a:t>
            </a:r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r>
              <a:rPr lang="en-US" sz="2200" dirty="0"/>
              <a:t>Watch this 1-minute video over how dirty common surfaces really are!</a:t>
            </a:r>
            <a:endParaRPr lang="en-US" sz="2200" dirty="0">
              <a:hlinkClick r:id="rId3"/>
            </a:endParaRPr>
          </a:p>
          <a:p>
            <a:pPr marL="0" indent="0">
              <a:buNone/>
            </a:pPr>
            <a:r>
              <a:rPr lang="en-US" sz="2200" dirty="0">
                <a:hlinkClick r:id="rId3"/>
              </a:rPr>
              <a:t>https://newsnetwork.mayoclinic.org/discussion/mayo-clinic-minute-how-dirty-are-common-surfaces/</a:t>
            </a:r>
            <a:r>
              <a:rPr lang="en-US" sz="2200" dirty="0"/>
              <a:t> </a:t>
            </a:r>
          </a:p>
          <a:p>
            <a:endParaRPr lang="en-US" sz="2200" dirty="0"/>
          </a:p>
          <a:p>
            <a:pPr marL="0" indent="0">
              <a:buNone/>
            </a:pPr>
            <a:endParaRPr lang="en-US" sz="2200" dirty="0"/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6EF0D4A5-7790-4385-B32E-8399F23D2F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7353" y="6190488"/>
            <a:ext cx="914400" cy="46634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3B0B4D8-02B1-4208-A6DB-0D2478EC370B}"/>
              </a:ext>
            </a:extLst>
          </p:cNvPr>
          <p:cNvSpPr txBox="1"/>
          <p:nvPr/>
        </p:nvSpPr>
        <p:spPr>
          <a:xfrm>
            <a:off x="4389217" y="6423660"/>
            <a:ext cx="709612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>
                <a:hlinkClick r:id="" action="ppaction://hlinkshowjump?jump=firstslide"/>
              </a:rPr>
              <a:t>Back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54916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1709F1D5-B0F1-4714-A239-E5B61C1619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228FB460-D3FF-4440-A020-05982A09E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0546" y="1011045"/>
            <a:ext cx="4369859" cy="4369859"/>
          </a:xfrm>
          <a:prstGeom prst="roundRect">
            <a:avLst>
              <a:gd name="adj" fmla="val 275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3F522F-BF13-42F7-BD3C-8A3F22CC1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6826" y="1112969"/>
            <a:ext cx="3937298" cy="4166010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</a:rPr>
              <a:t>Coping with COVID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sz="2400" dirty="0">
                <a:solidFill>
                  <a:srgbClr val="FFFFFF"/>
                </a:solidFill>
              </a:rPr>
              <a:t>It’s okay to not be okay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9AEBE0-763B-42D7-AC65-8E9C81B831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820880"/>
            <a:ext cx="5257799" cy="4889350"/>
          </a:xfrm>
        </p:spPr>
        <p:txBody>
          <a:bodyPr anchor="t">
            <a:normAutofit fontScale="92500" lnSpcReduction="10000"/>
          </a:bodyPr>
          <a:lstStyle/>
          <a:p>
            <a:pPr marL="0" indent="0">
              <a:buNone/>
            </a:pPr>
            <a:r>
              <a:rPr lang="en-US" sz="1800" dirty="0"/>
              <a:t>Ways to cope with stress:</a:t>
            </a:r>
          </a:p>
          <a:p>
            <a:r>
              <a:rPr lang="en-US" sz="1800" dirty="0"/>
              <a:t>Take breaks from watching, reading, or listening to news stories. It’s good to be informed but hearing about the pandemic can be upsetting. Consider limiting news to a couple times a day. </a:t>
            </a:r>
          </a:p>
          <a:p>
            <a:pPr marL="0" indent="0">
              <a:buNone/>
            </a:pPr>
            <a:r>
              <a:rPr lang="en-US" sz="1800" dirty="0"/>
              <a:t>Take care of your body:</a:t>
            </a:r>
          </a:p>
          <a:p>
            <a:r>
              <a:rPr lang="en-US" sz="1800" dirty="0"/>
              <a:t>Take deep breaths, stretch, or meditate </a:t>
            </a:r>
          </a:p>
          <a:p>
            <a:r>
              <a:rPr lang="en-US" sz="1800" dirty="0"/>
              <a:t>Try to eat healthy, well-balanced meals</a:t>
            </a:r>
          </a:p>
          <a:p>
            <a:r>
              <a:rPr lang="en-US" sz="1800" dirty="0"/>
              <a:t>Exercise regularly and make time to unwind </a:t>
            </a:r>
          </a:p>
          <a:p>
            <a:r>
              <a:rPr lang="en-US" sz="1800" dirty="0"/>
              <a:t>Get plenty of sleep and think of your happy place</a:t>
            </a:r>
          </a:p>
          <a:p>
            <a:r>
              <a:rPr lang="en-US" sz="1800" dirty="0"/>
              <a:t>Avoid excessive alcohol, tobacco, substance use, and stress</a:t>
            </a:r>
          </a:p>
          <a:p>
            <a:r>
              <a:rPr lang="en-US" sz="1800" dirty="0"/>
              <a:t>Continue with routine preventative measures (vaccinations, screenings, etc.) as recommended by health care provider </a:t>
            </a:r>
          </a:p>
          <a:p>
            <a:r>
              <a:rPr lang="en-US" sz="1800" dirty="0"/>
              <a:t>Connect with others, your community, or faith-based organizations via online, social media and phone/email</a:t>
            </a:r>
          </a:p>
          <a:p>
            <a:endParaRPr lang="en-US" sz="1500" dirty="0"/>
          </a:p>
          <a:p>
            <a:endParaRPr lang="en-US" sz="1500" dirty="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18308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DBC74EDA-D7DE-4FAD-B860-DD9743A7F6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6599" y="6113652"/>
            <a:ext cx="914400" cy="46634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07DEF9-ED90-477A-A606-A2D7AC6E0736}"/>
              </a:ext>
            </a:extLst>
          </p:cNvPr>
          <p:cNvSpPr txBox="1"/>
          <p:nvPr/>
        </p:nvSpPr>
        <p:spPr>
          <a:xfrm>
            <a:off x="6254408" y="5650982"/>
            <a:ext cx="48731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0" i="0" dirty="0">
                <a:effectLst/>
                <a:latin typeface="Calibri" panose="020F0502020204030204" pitchFamily="34" charset="0"/>
                <a:hlinkClick r:id="rId3" tooltip="Original URL: https://www.cdc.gov/mentalhealth/stress-coping/cope-with-stress/index.html. Click or tap if you trust this link."/>
              </a:rPr>
              <a:t>https://www.cdc.gov/mentalhealth/stress-coping/cope-with-stress/index.html</a:t>
            </a:r>
            <a:r>
              <a:rPr lang="en-US" sz="11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  <a:p>
            <a:r>
              <a:rPr lang="en-US" sz="1100" dirty="0">
                <a:hlinkClick r:id="rId4"/>
              </a:rPr>
              <a:t>https://www.texasnurses.org/mpage/TPAPN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endParaRPr lang="en-US" sz="11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BB21FDE-F1CA-48A7-B0FB-D99C4F9E93EB}"/>
              </a:ext>
            </a:extLst>
          </p:cNvPr>
          <p:cNvSpPr txBox="1"/>
          <p:nvPr/>
        </p:nvSpPr>
        <p:spPr>
          <a:xfrm>
            <a:off x="190079" y="6304003"/>
            <a:ext cx="709612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>
                <a:hlinkClick r:id="" action="ppaction://hlinkshowjump?jump=firstslide"/>
              </a:rPr>
              <a:t>Back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5170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2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23D66B-F127-4829-BDBF-07AA170D50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pPr algn="ctr"/>
            <a:r>
              <a:rPr lang="en-US" sz="5400" dirty="0"/>
              <a:t>Free COVID Home Testing</a:t>
            </a:r>
          </a:p>
        </p:txBody>
      </p:sp>
      <p:sp>
        <p:nvSpPr>
          <p:cNvPr id="25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8" name="Content Placeholder 2">
            <a:extLst>
              <a:ext uri="{FF2B5EF4-FFF2-40B4-BE49-F238E27FC236}">
                <a16:creationId xmlns:a16="http://schemas.microsoft.com/office/drawing/2014/main" id="{0A7F9A68-69E2-42F0-A9FD-BFC0E464598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02335368"/>
              </p:ext>
            </p:extLst>
          </p:nvPr>
        </p:nvGraphicFramePr>
        <p:xfrm>
          <a:off x="572492" y="2071316"/>
          <a:ext cx="11018519" cy="46109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496D84EE-DD43-417D-82C2-65C0AFCCFD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8093" y="6215932"/>
            <a:ext cx="914400" cy="46634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3C233E2-8E18-41FD-9435-1CD731060479}"/>
              </a:ext>
            </a:extLst>
          </p:cNvPr>
          <p:cNvSpPr txBox="1"/>
          <p:nvPr/>
        </p:nvSpPr>
        <p:spPr>
          <a:xfrm>
            <a:off x="190079" y="6304003"/>
            <a:ext cx="709612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>
                <a:hlinkClick r:id="" action="ppaction://hlinkshowjump?jump=firstslide"/>
              </a:rPr>
              <a:t>Back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3325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3B2069EE-A08E-44F0-B3F9-3CF8CC2DCA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126740" cy="6857542"/>
          </a:xfrm>
          <a:custGeom>
            <a:avLst/>
            <a:gdLst>
              <a:gd name="connsiteX0" fmla="*/ 0 w 6126740"/>
              <a:gd name="connsiteY0" fmla="*/ 0 h 6857542"/>
              <a:gd name="connsiteX1" fmla="*/ 4980067 w 6126740"/>
              <a:gd name="connsiteY1" fmla="*/ 0 h 6857542"/>
              <a:gd name="connsiteX2" fmla="*/ 4992714 w 6126740"/>
              <a:gd name="connsiteY2" fmla="*/ 31774 h 6857542"/>
              <a:gd name="connsiteX3" fmla="*/ 6047722 w 6126740"/>
              <a:gd name="connsiteY3" fmla="*/ 2682457 h 6857542"/>
              <a:gd name="connsiteX4" fmla="*/ 6047722 w 6126740"/>
              <a:gd name="connsiteY4" fmla="*/ 3752208 h 6857542"/>
              <a:gd name="connsiteX5" fmla="*/ 4890218 w 6126740"/>
              <a:gd name="connsiteY5" fmla="*/ 6660411 h 6857542"/>
              <a:gd name="connsiteX6" fmla="*/ 4811756 w 6126740"/>
              <a:gd name="connsiteY6" fmla="*/ 6857542 h 6857542"/>
              <a:gd name="connsiteX7" fmla="*/ 0 w 6126740"/>
              <a:gd name="connsiteY7" fmla="*/ 6857542 h 6857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26740" h="6857542">
                <a:moveTo>
                  <a:pt x="0" y="0"/>
                </a:moveTo>
                <a:lnTo>
                  <a:pt x="4980067" y="0"/>
                </a:lnTo>
                <a:lnTo>
                  <a:pt x="4992714" y="31774"/>
                </a:lnTo>
                <a:cubicBezTo>
                  <a:pt x="6047722" y="2682457"/>
                  <a:pt x="6047722" y="2682457"/>
                  <a:pt x="6047722" y="2682457"/>
                </a:cubicBezTo>
                <a:cubicBezTo>
                  <a:pt x="6153080" y="2988100"/>
                  <a:pt x="6153080" y="3446565"/>
                  <a:pt x="6047722" y="3752208"/>
                </a:cubicBezTo>
                <a:cubicBezTo>
                  <a:pt x="5563735" y="4968215"/>
                  <a:pt x="5185620" y="5918220"/>
                  <a:pt x="4890218" y="6660411"/>
                </a:cubicBezTo>
                <a:lnTo>
                  <a:pt x="4811756" y="6857542"/>
                </a:lnTo>
                <a:lnTo>
                  <a:pt x="0" y="685754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910673-9C6E-4EEF-BCA3-889B9CABF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289" y="1296537"/>
            <a:ext cx="4220967" cy="1907840"/>
          </a:xfrm>
        </p:spPr>
        <p:txBody>
          <a:bodyPr anchor="b">
            <a:normAutofit/>
          </a:bodyPr>
          <a:lstStyle/>
          <a:p>
            <a:r>
              <a:rPr lang="en-US" sz="4800" b="0" i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 </a:t>
            </a:r>
            <a:endParaRPr lang="en-US" sz="4800">
              <a:solidFill>
                <a:schemeClr val="bg1"/>
              </a:solidFill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C6E8597-0CCE-4A8A-9326-AA52691A1C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40080" y="640080"/>
            <a:ext cx="1128382" cy="847206"/>
            <a:chOff x="5307830" y="325570"/>
            <a:chExt cx="1128382" cy="847206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E78FE76E-DF1D-420B-957F-8ECE93C02B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307830" y="577396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5">
              <a:extLst>
                <a:ext uri="{FF2B5EF4-FFF2-40B4-BE49-F238E27FC236}">
                  <a16:creationId xmlns:a16="http://schemas.microsoft.com/office/drawing/2014/main" id="{CF2F61F0-9758-4DEF-AC08-7B00F04A46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5720" y="325570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A3B26F0E-A86D-473B-B9A3-CB65BD36C0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0330" y="891906"/>
            <a:ext cx="4659272" cy="2376229"/>
          </a:xfrm>
          <a:prstGeom prst="rect">
            <a:avLst/>
          </a:prstGeom>
        </p:spPr>
      </p:pic>
      <p:sp>
        <p:nvSpPr>
          <p:cNvPr id="44" name="Content Placeholder 9">
            <a:extLst>
              <a:ext uri="{FF2B5EF4-FFF2-40B4-BE49-F238E27FC236}">
                <a16:creationId xmlns:a16="http://schemas.microsoft.com/office/drawing/2014/main" id="{C0FF9F0D-E4CD-4F61-BBDC-8364F1A11D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7289" y="2276533"/>
            <a:ext cx="4075054" cy="3941387"/>
          </a:xfrm>
        </p:spPr>
        <p:txBody>
          <a:bodyPr anchor="t">
            <a:normAutofit/>
          </a:bodyPr>
          <a:lstStyle/>
          <a:p>
            <a:pPr marL="0" indent="0" algn="ctr">
              <a:buNone/>
            </a:pPr>
            <a:r>
              <a:rPr lang="en-US" sz="2000" dirty="0">
                <a:solidFill>
                  <a:schemeClr val="bg1"/>
                </a:solidFill>
              </a:rPr>
              <a:t>Thank you for your time!</a:t>
            </a:r>
          </a:p>
          <a:p>
            <a:pPr marL="0" indent="0" algn="ctr">
              <a:buNone/>
            </a:pPr>
            <a:r>
              <a:rPr lang="en-US" sz="2000" dirty="0">
                <a:solidFill>
                  <a:schemeClr val="bg1"/>
                </a:solidFill>
              </a:rPr>
              <a:t>Bree Cason, Veaney Cazares, Madison Gilder, Sydney Horton, Delilah Munoz, Josh Williams, and Howard Payne Nursing Administration</a:t>
            </a:r>
          </a:p>
        </p:txBody>
      </p:sp>
      <p:pic>
        <p:nvPicPr>
          <p:cNvPr id="6" name="Content Placeholder 5" descr="Text&#10;&#10;Description automatically generated">
            <a:extLst>
              <a:ext uri="{FF2B5EF4-FFF2-40B4-BE49-F238E27FC236}">
                <a16:creationId xmlns:a16="http://schemas.microsoft.com/office/drawing/2014/main" id="{E366D022-EA05-44CF-94F7-348D90AC6D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5046" y="3951478"/>
            <a:ext cx="4837061" cy="1572044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8514A1BA-54AC-413D-98F9-E4D6E0A7F315}"/>
              </a:ext>
            </a:extLst>
          </p:cNvPr>
          <p:cNvSpPr txBox="1"/>
          <p:nvPr/>
        </p:nvSpPr>
        <p:spPr>
          <a:xfrm>
            <a:off x="190079" y="6304003"/>
            <a:ext cx="709612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>
                <a:hlinkClick r:id="" action="ppaction://hlinkshowjump?jump=firstslide"/>
              </a:rPr>
              <a:t>Back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91715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</TotalTime>
  <Words>718</Words>
  <Application>Microsoft Office PowerPoint</Application>
  <PresentationFormat>Widescreen</PresentationFormat>
  <Paragraphs>73</Paragraphs>
  <Slides>7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Omicron  &amp; Public Health</vt:lpstr>
      <vt:lpstr>Get to Know Omicron and Delta Variants</vt:lpstr>
      <vt:lpstr>Do’s vs. Don’ts Mask Etiquette </vt:lpstr>
      <vt:lpstr>Clean Hands Save Lives </vt:lpstr>
      <vt:lpstr>Coping with COVID It’s okay to not be okay</vt:lpstr>
      <vt:lpstr>Free COVID Home Testing</vt:lpstr>
      <vt:lpstr> 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Omicron  &amp; Public Health</dc:title>
  <dc:creator>Bree Cason</dc:creator>
  <cp:lastModifiedBy>Bree Cason</cp:lastModifiedBy>
  <cp:revision>3</cp:revision>
  <dcterms:created xsi:type="dcterms:W3CDTF">2022-02-09T19:11:17Z</dcterms:created>
  <dcterms:modified xsi:type="dcterms:W3CDTF">2022-02-16T21:06:05Z</dcterms:modified>
</cp:coreProperties>
</file>