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Arimo" panose="020B0604020202020204" charset="0"/>
      <p:regular r:id="rId12"/>
    </p:embeddedFont>
    <p:embeddedFont>
      <p:font typeface="Bobby Jones" panose="020B0604020202020204" charset="0"/>
      <p:regular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anva Student Font" panose="020B0604020202020204" charset="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5" d="100"/>
          <a:sy n="55" d="100"/>
        </p:scale>
        <p:origin x="45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jpeg"/><Relationship Id="rId5" Type="http://schemas.openxmlformats.org/officeDocument/2006/relationships/image" Target="../media/image15.svg"/><Relationship Id="rId10" Type="http://schemas.openxmlformats.org/officeDocument/2006/relationships/image" Target="../media/image20.jpeg"/><Relationship Id="rId4" Type="http://schemas.openxmlformats.org/officeDocument/2006/relationships/image" Target="../media/image14.png"/><Relationship Id="rId9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5.sv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sv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svg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sv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7744025" y="551550"/>
            <a:ext cx="10202502" cy="5738907"/>
            <a:chOff x="0" y="0"/>
            <a:chExt cx="5852160" cy="3291840"/>
          </a:xfrm>
        </p:grpSpPr>
        <p:sp>
          <p:nvSpPr>
            <p:cNvPr id="3" name="Freeform 3"/>
            <p:cNvSpPr/>
            <p:nvPr/>
          </p:nvSpPr>
          <p:spPr>
            <a:xfrm>
              <a:off x="661924" y="86614"/>
              <a:ext cx="2102866" cy="2920365"/>
            </a:xfrm>
            <a:custGeom>
              <a:avLst/>
              <a:gdLst/>
              <a:ahLst/>
              <a:cxnLst/>
              <a:rect l="l" t="t" r="r" b="b"/>
              <a:pathLst>
                <a:path w="2102866" h="2920365">
                  <a:moveTo>
                    <a:pt x="2102866" y="2920365"/>
                  </a:moveTo>
                  <a:lnTo>
                    <a:pt x="0" y="2920365"/>
                  </a:lnTo>
                  <a:lnTo>
                    <a:pt x="0" y="0"/>
                  </a:lnTo>
                  <a:lnTo>
                    <a:pt x="2102866" y="0"/>
                  </a:lnTo>
                  <a:lnTo>
                    <a:pt x="2102866" y="2920365"/>
                  </a:lnTo>
                  <a:close/>
                </a:path>
              </a:pathLst>
            </a:custGeom>
            <a:blipFill>
              <a:blip r:embed="rId2"/>
              <a:stretch>
                <a:fillRect t="-3988" b="-3988"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3161792" y="86614"/>
              <a:ext cx="2088642" cy="2920365"/>
            </a:xfrm>
            <a:custGeom>
              <a:avLst/>
              <a:gdLst/>
              <a:ahLst/>
              <a:cxnLst/>
              <a:rect l="l" t="t" r="r" b="b"/>
              <a:pathLst>
                <a:path w="2088642" h="2920365">
                  <a:moveTo>
                    <a:pt x="2088642" y="2920365"/>
                  </a:moveTo>
                  <a:lnTo>
                    <a:pt x="0" y="2920365"/>
                  </a:lnTo>
                  <a:lnTo>
                    <a:pt x="0" y="0"/>
                  </a:lnTo>
                  <a:lnTo>
                    <a:pt x="2088642" y="0"/>
                  </a:lnTo>
                  <a:lnTo>
                    <a:pt x="2088642" y="2920365"/>
                  </a:lnTo>
                  <a:close/>
                </a:path>
              </a:pathLst>
            </a:custGeom>
            <a:blipFill>
              <a:blip r:embed="rId3"/>
              <a:stretch>
                <a:fillRect t="-3572" b="-3572"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0" y="0"/>
              <a:ext cx="5852160" cy="3291840"/>
            </a:xfrm>
            <a:custGeom>
              <a:avLst/>
              <a:gdLst/>
              <a:ahLst/>
              <a:cxnLst/>
              <a:rect l="l" t="t" r="r" b="b"/>
              <a:pathLst>
                <a:path w="5852160" h="3291840">
                  <a:moveTo>
                    <a:pt x="5852160" y="3291840"/>
                  </a:moveTo>
                  <a:lnTo>
                    <a:pt x="0" y="3291840"/>
                  </a:lnTo>
                  <a:lnTo>
                    <a:pt x="0" y="0"/>
                  </a:lnTo>
                  <a:lnTo>
                    <a:pt x="5852160" y="0"/>
                  </a:lnTo>
                  <a:lnTo>
                    <a:pt x="5852160" y="329184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95185" flipV="1">
            <a:off x="2375288" y="7864356"/>
            <a:ext cx="4119097" cy="108594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2157217" y="3656946"/>
            <a:ext cx="3800224" cy="3739902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1028700" y="1837671"/>
            <a:ext cx="7056798" cy="1219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479"/>
              </a:lnSpc>
            </a:pPr>
            <a:r>
              <a:rPr lang="en-US" sz="7899">
                <a:solidFill>
                  <a:srgbClr val="AB7836"/>
                </a:solidFill>
                <a:latin typeface="Bobby Jones"/>
              </a:rPr>
              <a:t>Did you know?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34948" y="6423094"/>
            <a:ext cx="11611579" cy="3024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95"/>
              </a:lnSpc>
            </a:pPr>
            <a:r>
              <a:rPr lang="en-US" sz="5782">
                <a:solidFill>
                  <a:srgbClr val="F4EEE8"/>
                </a:solidFill>
                <a:latin typeface="Canva Student Font"/>
              </a:rPr>
              <a:t>Brownwood </a:t>
            </a:r>
            <a:r>
              <a:rPr lang="en-US" sz="5782">
                <a:solidFill>
                  <a:srgbClr val="AB7836"/>
                </a:solidFill>
                <a:latin typeface="Canva Student Font"/>
              </a:rPr>
              <a:t>|</a:t>
            </a:r>
            <a:r>
              <a:rPr lang="en-US" sz="5782">
                <a:solidFill>
                  <a:srgbClr val="F4EEE8"/>
                </a:solidFill>
                <a:latin typeface="Canva Student Font"/>
              </a:rPr>
              <a:t> Brown County Health Department 325.646.0554</a:t>
            </a:r>
          </a:p>
          <a:p>
            <a:pPr algn="ctr">
              <a:lnSpc>
                <a:spcPts val="8095"/>
              </a:lnSpc>
            </a:pPr>
            <a:r>
              <a:rPr lang="en-US" sz="5782">
                <a:solidFill>
                  <a:srgbClr val="F4EEE8"/>
                </a:solidFill>
                <a:latin typeface="Canva Student Font"/>
              </a:rPr>
              <a:t>510 East Lee Street </a:t>
            </a:r>
            <a:r>
              <a:rPr lang="en-US" sz="5782">
                <a:solidFill>
                  <a:srgbClr val="AB7836"/>
                </a:solidFill>
                <a:latin typeface="Canva Student Font"/>
              </a:rPr>
              <a:t>|</a:t>
            </a:r>
            <a:r>
              <a:rPr lang="en-US" sz="5782">
                <a:solidFill>
                  <a:srgbClr val="F4EEE8"/>
                </a:solidFill>
                <a:latin typeface="Canva Student Font"/>
              </a:rPr>
              <a:t> Brownwood TX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E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303324" y="8198866"/>
            <a:ext cx="7315200" cy="784721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5057957" y="2082087"/>
            <a:ext cx="1870609" cy="1693751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1526862" y="2990702"/>
            <a:ext cx="4868125" cy="4305596"/>
            <a:chOff x="0" y="0"/>
            <a:chExt cx="6490833" cy="5740794"/>
          </a:xfrm>
        </p:grpSpPr>
        <p:sp>
          <p:nvSpPr>
            <p:cNvPr id="5" name="TextBox 5"/>
            <p:cNvSpPr txBox="1"/>
            <p:nvPr/>
          </p:nvSpPr>
          <p:spPr>
            <a:xfrm>
              <a:off x="0" y="-19050"/>
              <a:ext cx="6490833" cy="32194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479"/>
                </a:lnSpc>
              </a:pPr>
              <a:r>
                <a:rPr lang="en-US" sz="7899">
                  <a:solidFill>
                    <a:srgbClr val="AB7836"/>
                  </a:solidFill>
                  <a:latin typeface="Bobby Jones"/>
                </a:rPr>
                <a:t>Public health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3816109"/>
              <a:ext cx="6490833" cy="19246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879"/>
                </a:lnSpc>
              </a:pPr>
              <a:r>
                <a:rPr lang="en-US" sz="4199">
                  <a:solidFill>
                    <a:srgbClr val="000000"/>
                  </a:solidFill>
                  <a:latin typeface="Canva Student Font"/>
                </a:rPr>
                <a:t>Do you know what your local health department does? 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7425633" y="237984"/>
            <a:ext cx="10053465" cy="98919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46" lvl="1" indent="-388623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Canva Student Font"/>
              </a:rPr>
              <a:t>General Health Screens (Blood pressure, glucose or cholesterol checks, pregnancy test and body composition)</a:t>
            </a:r>
          </a:p>
          <a:p>
            <a:pPr marL="818785" lvl="1" indent="-409393">
              <a:lnSpc>
                <a:spcPts val="5309"/>
              </a:lnSpc>
              <a:buFont typeface="Arial"/>
              <a:buChar char="•"/>
            </a:pPr>
            <a:r>
              <a:rPr lang="en-US" sz="3792">
                <a:solidFill>
                  <a:srgbClr val="000000"/>
                </a:solidFill>
                <a:latin typeface="Canva Student Font"/>
              </a:rPr>
              <a:t>Immunizations</a:t>
            </a:r>
          </a:p>
          <a:p>
            <a:pPr marL="818785" lvl="1" indent="-409393">
              <a:lnSpc>
                <a:spcPts val="5309"/>
              </a:lnSpc>
              <a:buFont typeface="Arial"/>
              <a:buChar char="•"/>
            </a:pPr>
            <a:r>
              <a:rPr lang="en-US" sz="3792">
                <a:solidFill>
                  <a:srgbClr val="000000"/>
                </a:solidFill>
                <a:latin typeface="Canva Student Font"/>
              </a:rPr>
              <a:t>Vaccines</a:t>
            </a:r>
          </a:p>
          <a:p>
            <a:pPr marL="818785" lvl="1" indent="-409393">
              <a:lnSpc>
                <a:spcPts val="5309"/>
              </a:lnSpc>
              <a:buFont typeface="Arial"/>
              <a:buChar char="•"/>
            </a:pPr>
            <a:r>
              <a:rPr lang="en-US" sz="3792">
                <a:solidFill>
                  <a:srgbClr val="000000"/>
                </a:solidFill>
                <a:latin typeface="Canva Student Font"/>
              </a:rPr>
              <a:t>Tuberculosis Test and Treatment</a:t>
            </a:r>
          </a:p>
          <a:p>
            <a:pPr marL="818785" lvl="1" indent="-409393">
              <a:lnSpc>
                <a:spcPts val="5309"/>
              </a:lnSpc>
              <a:buFont typeface="Arial"/>
              <a:buChar char="•"/>
            </a:pPr>
            <a:r>
              <a:rPr lang="en-US" sz="3792">
                <a:solidFill>
                  <a:srgbClr val="000000"/>
                </a:solidFill>
                <a:latin typeface="Canva Student Font"/>
              </a:rPr>
              <a:t>Rabies Information and Treatment</a:t>
            </a:r>
          </a:p>
          <a:p>
            <a:pPr marL="818785" lvl="1" indent="-409393">
              <a:lnSpc>
                <a:spcPts val="5309"/>
              </a:lnSpc>
              <a:buFont typeface="Arial"/>
              <a:buChar char="•"/>
            </a:pPr>
            <a:r>
              <a:rPr lang="en-US" sz="3792">
                <a:solidFill>
                  <a:srgbClr val="000000"/>
                </a:solidFill>
                <a:latin typeface="Canva Student Font"/>
              </a:rPr>
              <a:t>Health Education </a:t>
            </a:r>
          </a:p>
          <a:p>
            <a:pPr marL="818785" lvl="1" indent="-409393">
              <a:lnSpc>
                <a:spcPts val="5309"/>
              </a:lnSpc>
              <a:buFont typeface="Arial"/>
              <a:buChar char="•"/>
            </a:pPr>
            <a:r>
              <a:rPr lang="en-US" sz="3792">
                <a:solidFill>
                  <a:srgbClr val="000000"/>
                </a:solidFill>
                <a:latin typeface="Canva Student Font"/>
              </a:rPr>
              <a:t>STI(STD)/HIV Screening and Test</a:t>
            </a:r>
          </a:p>
          <a:p>
            <a:pPr marL="818785" lvl="1" indent="-409393">
              <a:lnSpc>
                <a:spcPts val="5309"/>
              </a:lnSpc>
              <a:buFont typeface="Arial"/>
              <a:buChar char="•"/>
            </a:pPr>
            <a:r>
              <a:rPr lang="en-US" sz="3792">
                <a:solidFill>
                  <a:srgbClr val="000000"/>
                </a:solidFill>
                <a:latin typeface="Canva Student Font"/>
              </a:rPr>
              <a:t>WIC - Women, Infant and Children </a:t>
            </a:r>
          </a:p>
          <a:p>
            <a:pPr marL="818785" lvl="1" indent="-409393">
              <a:lnSpc>
                <a:spcPts val="5309"/>
              </a:lnSpc>
              <a:buFont typeface="Arial"/>
              <a:buChar char="•"/>
            </a:pPr>
            <a:r>
              <a:rPr lang="en-US" sz="3792">
                <a:solidFill>
                  <a:srgbClr val="000000"/>
                </a:solidFill>
                <a:latin typeface="Canva Student Font"/>
              </a:rPr>
              <a:t>Healthy Eating  and Healthy Living</a:t>
            </a:r>
          </a:p>
          <a:p>
            <a:pPr marL="818785" lvl="1" indent="-409393">
              <a:lnSpc>
                <a:spcPts val="5309"/>
              </a:lnSpc>
              <a:buFont typeface="Arial"/>
              <a:buChar char="•"/>
            </a:pPr>
            <a:r>
              <a:rPr lang="en-US" sz="3792">
                <a:solidFill>
                  <a:srgbClr val="000000"/>
                </a:solidFill>
                <a:latin typeface="Canva Student Font"/>
              </a:rPr>
              <a:t>Emergency Preparedness</a:t>
            </a:r>
          </a:p>
          <a:p>
            <a:pPr marL="818785" lvl="1" indent="-409393">
              <a:lnSpc>
                <a:spcPts val="5309"/>
              </a:lnSpc>
              <a:buFont typeface="Arial"/>
              <a:buChar char="•"/>
            </a:pPr>
            <a:r>
              <a:rPr lang="en-US" sz="3792">
                <a:solidFill>
                  <a:srgbClr val="000000"/>
                </a:solidFill>
                <a:latin typeface="Canva Student Font"/>
              </a:rPr>
              <a:t>Epidemiology</a:t>
            </a:r>
          </a:p>
          <a:p>
            <a:pPr marL="818785" lvl="1" indent="-409393">
              <a:lnSpc>
                <a:spcPts val="5309"/>
              </a:lnSpc>
              <a:buFont typeface="Arial"/>
              <a:buChar char="•"/>
            </a:pPr>
            <a:r>
              <a:rPr lang="en-US" sz="3792">
                <a:solidFill>
                  <a:srgbClr val="000000"/>
                </a:solidFill>
                <a:latin typeface="Canva Student Font"/>
              </a:rPr>
              <a:t>Medical Reserve Corps</a:t>
            </a:r>
          </a:p>
          <a:p>
            <a:pPr marL="818785" lvl="1" indent="-409393">
              <a:lnSpc>
                <a:spcPts val="5309"/>
              </a:lnSpc>
              <a:buFont typeface="Arial"/>
              <a:buChar char="•"/>
            </a:pPr>
            <a:r>
              <a:rPr lang="en-US" sz="3792">
                <a:solidFill>
                  <a:srgbClr val="000000"/>
                </a:solidFill>
                <a:latin typeface="Canva Student Font"/>
              </a:rPr>
              <a:t>Food Establishments and Permits</a:t>
            </a:r>
          </a:p>
          <a:p>
            <a:pPr>
              <a:lnSpc>
                <a:spcPts val="4905"/>
              </a:lnSpc>
            </a:pPr>
            <a:endParaRPr lang="en-US" sz="3792">
              <a:solidFill>
                <a:srgbClr val="000000"/>
              </a:solidFill>
              <a:latin typeface="Canva Student Fon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E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0972800" y="8574372"/>
            <a:ext cx="7315200" cy="784721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5274808" y="1215626"/>
            <a:ext cx="1020862" cy="924344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0263979" y="2680675"/>
            <a:ext cx="6881437" cy="4584757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756702" y="1776005"/>
            <a:ext cx="9187398" cy="7190727"/>
            <a:chOff x="0" y="0"/>
            <a:chExt cx="12249865" cy="9587636"/>
          </a:xfrm>
        </p:grpSpPr>
        <p:sp>
          <p:nvSpPr>
            <p:cNvPr id="6" name="TextBox 6"/>
            <p:cNvSpPr txBox="1"/>
            <p:nvPr/>
          </p:nvSpPr>
          <p:spPr>
            <a:xfrm>
              <a:off x="0" y="-28575"/>
              <a:ext cx="12249865" cy="62954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375"/>
                </a:lnSpc>
              </a:pPr>
              <a:r>
                <a:rPr lang="en-US" sz="10312">
                  <a:solidFill>
                    <a:srgbClr val="AB7836"/>
                  </a:solidFill>
                  <a:latin typeface="Bobby Jones"/>
                </a:rPr>
                <a:t>Public health Preparedness </a:t>
              </a:r>
            </a:p>
            <a:p>
              <a:pPr algn="ctr">
                <a:lnSpc>
                  <a:spcPts val="12375"/>
                </a:lnSpc>
              </a:pPr>
              <a:r>
                <a:rPr lang="en-US" sz="10312">
                  <a:solidFill>
                    <a:srgbClr val="AB7836"/>
                  </a:solidFill>
                  <a:latin typeface="Bobby Jones"/>
                </a:rPr>
                <a:t>  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7068220"/>
              <a:ext cx="12249865" cy="25194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675"/>
                </a:lnSpc>
              </a:pPr>
              <a:r>
                <a:rPr lang="en-US" sz="5482">
                  <a:solidFill>
                    <a:srgbClr val="000000"/>
                  </a:solidFill>
                  <a:latin typeface="Canva Student Font"/>
                </a:rPr>
                <a:t>Public Health Preparedness and Response </a:t>
              </a:r>
              <a:r>
                <a:rPr lang="en-US" sz="5482">
                  <a:solidFill>
                    <a:srgbClr val="AB7836"/>
                  </a:solidFill>
                  <a:latin typeface="Canva Student Font"/>
                </a:rPr>
                <a:t>Ready for Emergencies</a:t>
              </a:r>
            </a:p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5606873" y="753454"/>
            <a:ext cx="1020862" cy="92434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6431165" y="472206"/>
            <a:ext cx="619638" cy="1352384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543365" y="6292945"/>
            <a:ext cx="2904124" cy="865957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676950" y="7158902"/>
            <a:ext cx="936854" cy="19592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8"/>
          <a:srcRect l="27791" r="27791"/>
          <a:stretch>
            <a:fillRect/>
          </a:stretch>
        </p:blipFill>
        <p:spPr>
          <a:xfrm>
            <a:off x="1613804" y="1028700"/>
            <a:ext cx="3528682" cy="529302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5827534" y="2280922"/>
            <a:ext cx="5223750" cy="348032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10"/>
          <a:srcRect l="9690" r="9690"/>
          <a:stretch>
            <a:fillRect/>
          </a:stretch>
        </p:blipFill>
        <p:spPr>
          <a:xfrm>
            <a:off x="11850107" y="3675212"/>
            <a:ext cx="6016216" cy="4981295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2669893" y="7022732"/>
            <a:ext cx="4945187" cy="2930023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5976187" y="19684"/>
            <a:ext cx="11890136" cy="12293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39"/>
              </a:lnSpc>
            </a:pPr>
            <a:r>
              <a:rPr lang="en-US" sz="7099">
                <a:solidFill>
                  <a:srgbClr val="F4EEE8"/>
                </a:solidFill>
                <a:latin typeface="Bobby Jones"/>
              </a:rPr>
              <a:t>Nutrition Education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377086" y="8732918"/>
            <a:ext cx="11890136" cy="1219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39"/>
              </a:lnSpc>
            </a:pPr>
            <a:r>
              <a:rPr lang="en-US" sz="7099">
                <a:solidFill>
                  <a:srgbClr val="F4EEE8"/>
                </a:solidFill>
                <a:latin typeface="Canva Student Font"/>
              </a:rPr>
              <a:t>Daily making healthy choices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E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9331218" y="9086291"/>
            <a:ext cx="7315200" cy="784721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460609" y="468276"/>
            <a:ext cx="1870609" cy="169375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2244842" y="7208000"/>
            <a:ext cx="3697194" cy="2463256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619733" y="2162027"/>
            <a:ext cx="6947413" cy="5962946"/>
            <a:chOff x="0" y="0"/>
            <a:chExt cx="9263217" cy="7950594"/>
          </a:xfrm>
        </p:grpSpPr>
        <p:sp>
          <p:nvSpPr>
            <p:cNvPr id="6" name="TextBox 6"/>
            <p:cNvSpPr txBox="1"/>
            <p:nvPr/>
          </p:nvSpPr>
          <p:spPr>
            <a:xfrm>
              <a:off x="0" y="-19050"/>
              <a:ext cx="9263217" cy="6419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479"/>
                </a:lnSpc>
              </a:pPr>
              <a:r>
                <a:rPr lang="en-US" sz="7899">
                  <a:solidFill>
                    <a:srgbClr val="AB7836"/>
                  </a:solidFill>
                  <a:latin typeface="Bobby Jones"/>
                </a:rPr>
                <a:t>Food Safety and Environmental Health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7016509"/>
              <a:ext cx="9263217" cy="9340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87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7367498" y="2245969"/>
            <a:ext cx="10920502" cy="5914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202772" lvl="1" indent="-601386">
              <a:lnSpc>
                <a:spcPts val="7799"/>
              </a:lnSpc>
              <a:buFont typeface="Arial"/>
              <a:buChar char="•"/>
            </a:pPr>
            <a:r>
              <a:rPr lang="en-US" sz="5570" dirty="0">
                <a:solidFill>
                  <a:srgbClr val="000000"/>
                </a:solidFill>
                <a:latin typeface="Canva Student Font"/>
              </a:rPr>
              <a:t>Food Establishment Inspections and Permits</a:t>
            </a:r>
          </a:p>
          <a:p>
            <a:pPr marL="1202772" lvl="1" indent="-601386">
              <a:lnSpc>
                <a:spcPts val="7799"/>
              </a:lnSpc>
              <a:buFont typeface="Arial"/>
              <a:buChar char="•"/>
            </a:pPr>
            <a:r>
              <a:rPr lang="en-US" sz="5570" dirty="0">
                <a:solidFill>
                  <a:srgbClr val="000000"/>
                </a:solidFill>
                <a:latin typeface="Canva Student Font" panose="020B0604020202020204" charset="0"/>
              </a:rPr>
              <a:t>Day Care and Foster Care Inspections</a:t>
            </a:r>
          </a:p>
          <a:p>
            <a:pPr marL="1202772" lvl="1" indent="-601386">
              <a:lnSpc>
                <a:spcPts val="7799"/>
              </a:lnSpc>
              <a:buFont typeface="Arial"/>
              <a:buChar char="•"/>
            </a:pPr>
            <a:r>
              <a:rPr lang="en-US" sz="5570" dirty="0">
                <a:solidFill>
                  <a:srgbClr val="000000"/>
                </a:solidFill>
                <a:latin typeface="Canva Student Font" panose="020B0604020202020204" charset="0"/>
              </a:rPr>
              <a:t>City of Brownwood Mosquito Control and Information</a:t>
            </a:r>
          </a:p>
          <a:p>
            <a:pPr marL="1202772" lvl="1" indent="-601386">
              <a:lnSpc>
                <a:spcPts val="7799"/>
              </a:lnSpc>
              <a:buFont typeface="Arial"/>
              <a:buChar char="•"/>
            </a:pPr>
            <a:r>
              <a:rPr lang="en-US" sz="5570" dirty="0">
                <a:solidFill>
                  <a:srgbClr val="000000"/>
                </a:solidFill>
                <a:latin typeface="Canva Student Font" panose="020B0604020202020204" charset="0"/>
              </a:rPr>
              <a:t>Illegal Dumping Information</a:t>
            </a:r>
          </a:p>
          <a:p>
            <a:pPr algn="ctr">
              <a:lnSpc>
                <a:spcPts val="7799"/>
              </a:lnSpc>
              <a:spcBef>
                <a:spcPct val="0"/>
              </a:spcBef>
            </a:pPr>
            <a:endParaRPr lang="en-US" sz="5570" dirty="0">
              <a:solidFill>
                <a:srgbClr val="000000"/>
              </a:solidFill>
              <a:latin typeface="Arim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9959134">
            <a:off x="11729120" y="6642746"/>
            <a:ext cx="3246709" cy="855951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445351">
            <a:off x="4762428" y="1732495"/>
            <a:ext cx="1199489" cy="261793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9151378" y="1350385"/>
            <a:ext cx="6772891" cy="4516672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478168" y="5323821"/>
            <a:ext cx="8305165" cy="4514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19"/>
              </a:lnSpc>
              <a:spcBef>
                <a:spcPct val="0"/>
              </a:spcBef>
            </a:pPr>
            <a:r>
              <a:rPr lang="en-US" sz="6299" dirty="0">
                <a:solidFill>
                  <a:srgbClr val="FFFFFF"/>
                </a:solidFill>
                <a:latin typeface="Canva Student Font"/>
              </a:rPr>
              <a:t>Get nutritional advice </a:t>
            </a:r>
          </a:p>
          <a:p>
            <a:pPr algn="ctr">
              <a:lnSpc>
                <a:spcPts val="8819"/>
              </a:lnSpc>
              <a:spcBef>
                <a:spcPct val="0"/>
              </a:spcBef>
            </a:pPr>
            <a:r>
              <a:rPr lang="en-US" sz="6299" dirty="0">
                <a:solidFill>
                  <a:srgbClr val="FFFFFF"/>
                </a:solidFill>
                <a:latin typeface="Canva Student Font"/>
              </a:rPr>
              <a:t>from the experts at WIC, </a:t>
            </a:r>
          </a:p>
          <a:p>
            <a:pPr algn="ctr">
              <a:lnSpc>
                <a:spcPts val="8819"/>
              </a:lnSpc>
              <a:spcBef>
                <a:spcPct val="0"/>
              </a:spcBef>
            </a:pPr>
            <a:r>
              <a:rPr lang="en-US" sz="6299" dirty="0">
                <a:solidFill>
                  <a:srgbClr val="FFFFFF"/>
                </a:solidFill>
                <a:latin typeface="Canva Student Font"/>
              </a:rPr>
              <a:t>anytime and anywhere </a:t>
            </a:r>
          </a:p>
          <a:p>
            <a:pPr algn="ctr">
              <a:lnSpc>
                <a:spcPts val="8819"/>
              </a:lnSpc>
              <a:spcBef>
                <a:spcPct val="0"/>
              </a:spcBef>
            </a:pPr>
            <a:r>
              <a:rPr lang="en-US" sz="6299" dirty="0">
                <a:solidFill>
                  <a:srgbClr val="FFFFFF"/>
                </a:solidFill>
                <a:latin typeface="Canva Student Font"/>
              </a:rPr>
              <a:t>with WIC Classes online.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>
            <a:off x="10134050" y="2986123"/>
            <a:ext cx="8635446" cy="5966308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279063" y="3916084"/>
            <a:ext cx="4425865" cy="2951498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028700" y="706104"/>
            <a:ext cx="6025290" cy="4018115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3132455" y="4724220"/>
            <a:ext cx="5781839" cy="3854559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3763627" y="7494602"/>
            <a:ext cx="688146" cy="1520001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9523785" y="8370707"/>
            <a:ext cx="1756079" cy="1287792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5371203" y="491981"/>
            <a:ext cx="8305165" cy="25806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59"/>
              </a:lnSpc>
              <a:spcBef>
                <a:spcPct val="0"/>
              </a:spcBef>
            </a:pPr>
            <a:r>
              <a:rPr lang="en-US" sz="4899">
                <a:solidFill>
                  <a:srgbClr val="AB7836"/>
                </a:solidFill>
                <a:latin typeface="Canva Student Font"/>
              </a:rPr>
              <a:t> WIC, </a:t>
            </a:r>
          </a:p>
          <a:p>
            <a:pPr algn="ctr">
              <a:lnSpc>
                <a:spcPts val="6859"/>
              </a:lnSpc>
              <a:spcBef>
                <a:spcPct val="0"/>
              </a:spcBef>
            </a:pPr>
            <a:r>
              <a:rPr lang="en-US" sz="4899">
                <a:solidFill>
                  <a:srgbClr val="AB7836"/>
                </a:solidFill>
                <a:latin typeface="Canva Student Font"/>
              </a:rPr>
              <a:t>anytime and anywhere </a:t>
            </a:r>
          </a:p>
          <a:p>
            <a:pPr algn="ctr">
              <a:lnSpc>
                <a:spcPts val="6859"/>
              </a:lnSpc>
              <a:spcBef>
                <a:spcPct val="0"/>
              </a:spcBef>
            </a:pPr>
            <a:r>
              <a:rPr lang="en-US" sz="4899">
                <a:solidFill>
                  <a:srgbClr val="AB7836"/>
                </a:solidFill>
                <a:latin typeface="Canva Student Font"/>
              </a:rPr>
              <a:t>with WIC Classes online.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E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5225212" y="2296822"/>
            <a:ext cx="6532442" cy="5982023"/>
            <a:chOff x="0" y="0"/>
            <a:chExt cx="3291840" cy="3014472"/>
          </a:xfrm>
        </p:grpSpPr>
        <p:sp>
          <p:nvSpPr>
            <p:cNvPr id="3" name="Freeform 3"/>
            <p:cNvSpPr/>
            <p:nvPr/>
          </p:nvSpPr>
          <p:spPr>
            <a:xfrm>
              <a:off x="144780" y="160782"/>
              <a:ext cx="3012440" cy="2665349"/>
            </a:xfrm>
            <a:custGeom>
              <a:avLst/>
              <a:gdLst/>
              <a:ahLst/>
              <a:cxnLst/>
              <a:rect l="l" t="t" r="r" b="b"/>
              <a:pathLst>
                <a:path w="3012440" h="2665349">
                  <a:moveTo>
                    <a:pt x="3012440" y="2665349"/>
                  </a:moveTo>
                  <a:lnTo>
                    <a:pt x="0" y="2665349"/>
                  </a:lnTo>
                  <a:lnTo>
                    <a:pt x="0" y="0"/>
                  </a:lnTo>
                  <a:lnTo>
                    <a:pt x="3012440" y="0"/>
                  </a:lnTo>
                  <a:lnTo>
                    <a:pt x="3012440" y="2665349"/>
                  </a:lnTo>
                  <a:close/>
                </a:path>
              </a:pathLst>
            </a:custGeom>
            <a:blipFill>
              <a:blip r:embed="rId2"/>
              <a:stretch>
                <a:fillRect l="-24507" r="-24507"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0" y="0"/>
              <a:ext cx="3291840" cy="3014472"/>
            </a:xfrm>
            <a:custGeom>
              <a:avLst/>
              <a:gdLst/>
              <a:ahLst/>
              <a:cxnLst/>
              <a:rect l="l" t="t" r="r" b="b"/>
              <a:pathLst>
                <a:path w="3291840" h="3014472">
                  <a:moveTo>
                    <a:pt x="3291840" y="3014472"/>
                  </a:moveTo>
                  <a:lnTo>
                    <a:pt x="0" y="3014472"/>
                  </a:lnTo>
                  <a:lnTo>
                    <a:pt x="0" y="0"/>
                  </a:lnTo>
                  <a:lnTo>
                    <a:pt x="3291840" y="0"/>
                  </a:lnTo>
                  <a:lnTo>
                    <a:pt x="3291840" y="3014472"/>
                  </a:lnTo>
                  <a:close/>
                </a:path>
              </a:pathLst>
            </a:custGeom>
            <a:blipFill>
              <a:blip r:embed="rId3"/>
              <a:stretch>
                <a:fillRect t="-27" b="-27"/>
              </a:stretch>
            </a:blipFill>
          </p:spPr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4762612" y="2816327"/>
            <a:ext cx="6583948" cy="628467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3270897" y="6781569"/>
            <a:ext cx="3988403" cy="92821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1028700" y="2124075"/>
            <a:ext cx="4666354" cy="6019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479"/>
              </a:lnSpc>
            </a:pPr>
            <a:r>
              <a:rPr lang="en-US" sz="7899">
                <a:solidFill>
                  <a:srgbClr val="000000"/>
                </a:solidFill>
                <a:latin typeface="Bobby Jones"/>
              </a:rPr>
              <a:t>keeping you and your family safe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222703" y="2618529"/>
            <a:ext cx="5744424" cy="25391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599"/>
              </a:lnSpc>
            </a:pPr>
            <a:r>
              <a:rPr lang="en-US" sz="4714" dirty="0">
                <a:solidFill>
                  <a:srgbClr val="000000"/>
                </a:solidFill>
                <a:latin typeface="Canva Student Font"/>
              </a:rPr>
              <a:t>"Thanks for going out of your way to always help me and so many others"  - Dennis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E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5627965" y="9109041"/>
            <a:ext cx="7315200" cy="784721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79699" y="2179040"/>
            <a:ext cx="17960742" cy="6554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99937" lvl="1" indent="-399969" algn="just">
              <a:lnSpc>
                <a:spcPts val="5187"/>
              </a:lnSpc>
              <a:buFont typeface="Arial"/>
              <a:buChar char="•"/>
            </a:pPr>
            <a:r>
              <a:rPr lang="en-US" sz="3705">
                <a:solidFill>
                  <a:srgbClr val="000000"/>
                </a:solidFill>
                <a:latin typeface="Canva Student Font"/>
              </a:rPr>
              <a:t>Provide and improve health programs and health education</a:t>
            </a:r>
          </a:p>
          <a:p>
            <a:pPr marL="799937" lvl="1" indent="-399969" algn="just">
              <a:lnSpc>
                <a:spcPts val="5187"/>
              </a:lnSpc>
              <a:buFont typeface="Arial"/>
              <a:buChar char="•"/>
            </a:pPr>
            <a:r>
              <a:rPr lang="en-US" sz="3705">
                <a:solidFill>
                  <a:srgbClr val="000000"/>
                </a:solidFill>
                <a:latin typeface="Canva Student Font"/>
              </a:rPr>
              <a:t>Safeguard public health and promote safe, unadulterated, and honestly presented food to consumers</a:t>
            </a:r>
          </a:p>
          <a:p>
            <a:pPr marL="799937" lvl="1" indent="-399969" algn="just">
              <a:lnSpc>
                <a:spcPts val="5187"/>
              </a:lnSpc>
              <a:buFont typeface="Arial"/>
              <a:buChar char="•"/>
            </a:pPr>
            <a:r>
              <a:rPr lang="en-US" sz="3705">
                <a:solidFill>
                  <a:srgbClr val="000000"/>
                </a:solidFill>
                <a:latin typeface="Canva Student Font"/>
              </a:rPr>
              <a:t>Draft and implement comprehensive public health emergency plans to mitigate the affect of public health threats</a:t>
            </a:r>
          </a:p>
          <a:p>
            <a:pPr marL="799937" lvl="1" indent="-399969" algn="just">
              <a:lnSpc>
                <a:spcPts val="5187"/>
              </a:lnSpc>
              <a:buFont typeface="Arial"/>
              <a:buChar char="•"/>
            </a:pPr>
            <a:r>
              <a:rPr lang="en-US" sz="3705">
                <a:solidFill>
                  <a:srgbClr val="000000"/>
                </a:solidFill>
                <a:latin typeface="Canva Student Font"/>
              </a:rPr>
              <a:t>Encourage community involvement in disease prevention</a:t>
            </a:r>
          </a:p>
          <a:p>
            <a:pPr marL="799937" lvl="1" indent="-399969" algn="just">
              <a:lnSpc>
                <a:spcPts val="5187"/>
              </a:lnSpc>
              <a:buFont typeface="Arial"/>
              <a:buChar char="•"/>
            </a:pPr>
            <a:r>
              <a:rPr lang="en-US" sz="3705">
                <a:solidFill>
                  <a:srgbClr val="000000"/>
                </a:solidFill>
                <a:latin typeface="Canva Student Font"/>
              </a:rPr>
              <a:t>Increase immunization numbers, and awareness of STI and HIV prevention</a:t>
            </a:r>
          </a:p>
          <a:p>
            <a:pPr marL="799937" lvl="1" indent="-399969" algn="just">
              <a:lnSpc>
                <a:spcPts val="5187"/>
              </a:lnSpc>
              <a:buFont typeface="Arial"/>
              <a:buChar char="•"/>
            </a:pPr>
            <a:r>
              <a:rPr lang="en-US" sz="3705">
                <a:solidFill>
                  <a:srgbClr val="000000"/>
                </a:solidFill>
                <a:latin typeface="Canva Student Font"/>
              </a:rPr>
              <a:t>Provide support and inspiration to eat right</a:t>
            </a:r>
          </a:p>
          <a:p>
            <a:pPr marL="799937" lvl="1" indent="-399969" algn="just">
              <a:lnSpc>
                <a:spcPts val="5187"/>
              </a:lnSpc>
              <a:buFont typeface="Arial"/>
              <a:buChar char="•"/>
            </a:pPr>
            <a:r>
              <a:rPr lang="en-US" sz="3705">
                <a:solidFill>
                  <a:srgbClr val="000000"/>
                </a:solidFill>
                <a:latin typeface="Canva Student Font"/>
              </a:rPr>
              <a:t>Have a healthy pregnancy, breastfeed successfully and raise amazing kids</a:t>
            </a:r>
          </a:p>
          <a:p>
            <a:pPr marL="799937" lvl="1" indent="-399969" algn="just">
              <a:lnSpc>
                <a:spcPts val="5187"/>
              </a:lnSpc>
              <a:buFont typeface="Arial"/>
              <a:buChar char="•"/>
            </a:pPr>
            <a:r>
              <a:rPr lang="en-US" sz="3705">
                <a:solidFill>
                  <a:srgbClr val="000000"/>
                </a:solidFill>
                <a:latin typeface="Canva Student Font"/>
              </a:rPr>
              <a:t>To comply with the HIPAA Security Rule, all covered entities must do the following:</a:t>
            </a:r>
          </a:p>
          <a:p>
            <a:pPr algn="just">
              <a:lnSpc>
                <a:spcPts val="5187"/>
              </a:lnSpc>
            </a:pPr>
            <a:r>
              <a:rPr lang="en-US" sz="3705">
                <a:solidFill>
                  <a:srgbClr val="000000"/>
                </a:solidFill>
                <a:latin typeface="Canva Student Font"/>
              </a:rPr>
              <a:t>            Ensure the confidentiality, integrity, and availability of all electronically protected health information</a:t>
            </a:r>
          </a:p>
          <a:p>
            <a:pPr algn="just">
              <a:lnSpc>
                <a:spcPts val="5187"/>
              </a:lnSpc>
            </a:pPr>
            <a:r>
              <a:rPr lang="en-US" sz="3705">
                <a:solidFill>
                  <a:srgbClr val="000000"/>
                </a:solidFill>
                <a:latin typeface="Canva Student Font"/>
              </a:rPr>
              <a:t>            Detect and safeguard against anticipated threats to the security of the information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33489" y="615315"/>
            <a:ext cx="8650276" cy="8375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59"/>
              </a:lnSpc>
              <a:spcBef>
                <a:spcPct val="0"/>
              </a:spcBef>
            </a:pPr>
            <a:r>
              <a:rPr lang="en-US" sz="4899">
                <a:solidFill>
                  <a:srgbClr val="AB7836"/>
                </a:solidFill>
                <a:latin typeface="Bobby Jones"/>
              </a:rPr>
              <a:t>health department goals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918366"/>
            <a:ext cx="10709627" cy="5092900"/>
            <a:chOff x="0" y="0"/>
            <a:chExt cx="14279502" cy="6790534"/>
          </a:xfrm>
        </p:grpSpPr>
        <p:sp>
          <p:nvSpPr>
            <p:cNvPr id="3" name="TextBox 3"/>
            <p:cNvSpPr txBox="1"/>
            <p:nvPr/>
          </p:nvSpPr>
          <p:spPr>
            <a:xfrm>
              <a:off x="0" y="-28575"/>
              <a:ext cx="14279502" cy="2085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150"/>
                </a:lnSpc>
              </a:pPr>
              <a:r>
                <a:rPr lang="en-US" sz="10125">
                  <a:solidFill>
                    <a:srgbClr val="F4EEE8"/>
                  </a:solidFill>
                  <a:latin typeface="Bobby Jones"/>
                </a:rPr>
                <a:t>Resource Page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3226970"/>
              <a:ext cx="14279502" cy="35635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331"/>
                </a:lnSpc>
              </a:pPr>
              <a:r>
                <a:rPr lang="en-US" sz="3807">
                  <a:solidFill>
                    <a:srgbClr val="F4EEE8"/>
                  </a:solidFill>
                  <a:latin typeface="Canva Student Font"/>
                </a:rPr>
                <a:t>Brownwood </a:t>
              </a:r>
              <a:r>
                <a:rPr lang="en-US" sz="3807">
                  <a:solidFill>
                    <a:srgbClr val="AB7836"/>
                  </a:solidFill>
                  <a:latin typeface="Canva Student Font"/>
                </a:rPr>
                <a:t>|</a:t>
              </a:r>
              <a:r>
                <a:rPr lang="en-US" sz="3807">
                  <a:solidFill>
                    <a:srgbClr val="F4EEE8"/>
                  </a:solidFill>
                  <a:latin typeface="Canva Student Font"/>
                </a:rPr>
                <a:t> Brown County Health Department Mission:</a:t>
              </a:r>
            </a:p>
            <a:p>
              <a:pPr algn="ctr">
                <a:lnSpc>
                  <a:spcPts val="5331"/>
                </a:lnSpc>
              </a:pPr>
              <a:r>
                <a:rPr lang="en-US" sz="3807">
                  <a:solidFill>
                    <a:srgbClr val="F4EEE8"/>
                  </a:solidFill>
                  <a:latin typeface="Canva Student Font"/>
                </a:rPr>
                <a:t>To promote and protect the health of those in the community </a:t>
              </a:r>
            </a:p>
            <a:p>
              <a:pPr algn="ctr">
                <a:lnSpc>
                  <a:spcPts val="5331"/>
                </a:lnSpc>
              </a:pPr>
              <a:r>
                <a:rPr lang="en-US" sz="3807">
                  <a:solidFill>
                    <a:srgbClr val="F4EEE8"/>
                  </a:solidFill>
                  <a:latin typeface="Canva Student Font"/>
                </a:rPr>
                <a:t>by making preventative health services available to every citizen needing them.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2943484" y="6953430"/>
            <a:ext cx="5344516" cy="7445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88"/>
              </a:lnSpc>
            </a:pPr>
            <a:r>
              <a:rPr lang="en-US" sz="4349">
                <a:solidFill>
                  <a:srgbClr val="F4EEE8"/>
                </a:solidFill>
                <a:latin typeface="Canva Student Font"/>
              </a:rPr>
              <a:t>texaswic.org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5599702" y="3470993"/>
            <a:ext cx="671935" cy="608407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2026607" y="7052783"/>
            <a:ext cx="671935" cy="608407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12563075" y="2748998"/>
            <a:ext cx="5672215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79"/>
              </a:lnSpc>
            </a:pPr>
            <a:r>
              <a:rPr lang="en-US" sz="4199" dirty="0">
                <a:solidFill>
                  <a:srgbClr val="F4EEE8"/>
                </a:solidFill>
                <a:latin typeface="Canva Student Font"/>
              </a:rPr>
              <a:t>cdc.gov</a:t>
            </a:r>
          </a:p>
        </p:txBody>
      </p:sp>
      <p:sp>
        <p:nvSpPr>
          <p:cNvPr id="9" name="TextBox 9"/>
          <p:cNvSpPr txBox="1"/>
          <p:nvPr/>
        </p:nvSpPr>
        <p:spPr>
          <a:xfrm rot="-60000">
            <a:off x="12948027" y="5566481"/>
            <a:ext cx="3431116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79"/>
              </a:lnSpc>
            </a:pPr>
            <a:r>
              <a:rPr lang="en-US" sz="4199">
                <a:solidFill>
                  <a:srgbClr val="F4EEE8"/>
                </a:solidFill>
                <a:latin typeface="Canva Student Font"/>
              </a:rPr>
              <a:t>txready.org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563075" y="1322444"/>
            <a:ext cx="3431116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79"/>
              </a:lnSpc>
            </a:pPr>
            <a:r>
              <a:rPr lang="en-US" sz="4199">
                <a:solidFill>
                  <a:srgbClr val="F4EEE8"/>
                </a:solidFill>
                <a:latin typeface="Canva Student Font"/>
              </a:rPr>
              <a:t>brownwoodtexas.gov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665396" y="1431350"/>
            <a:ext cx="671935" cy="608407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738327" y="4160613"/>
            <a:ext cx="671935" cy="608407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932962" y="5606698"/>
            <a:ext cx="671935" cy="608407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814733" y="2818225"/>
            <a:ext cx="671935" cy="608407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12767558" y="4074888"/>
            <a:ext cx="3431116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79"/>
              </a:lnSpc>
            </a:pPr>
            <a:r>
              <a:rPr lang="en-US" sz="4199">
                <a:solidFill>
                  <a:srgbClr val="F4EEE8"/>
                </a:solidFill>
                <a:latin typeface="Canva Student Font"/>
              </a:rPr>
              <a:t>dshs.texas.gov</a:t>
            </a: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195896" y="7368580"/>
            <a:ext cx="1942812" cy="158604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358</Words>
  <Application>Microsoft Office PowerPoint</Application>
  <PresentationFormat>Custom</PresentationFormat>
  <Paragraphs>57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Canva Student Font</vt:lpstr>
      <vt:lpstr>Calibri</vt:lpstr>
      <vt:lpstr>Arimo</vt:lpstr>
      <vt:lpstr>Bobby Jones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Did you know?</dc:title>
  <dc:creator>Jolyn Knight</dc:creator>
  <cp:lastModifiedBy>Jolyn Knight</cp:lastModifiedBy>
  <cp:revision>2</cp:revision>
  <dcterms:created xsi:type="dcterms:W3CDTF">2006-08-16T00:00:00Z</dcterms:created>
  <dcterms:modified xsi:type="dcterms:W3CDTF">2022-02-28T23:08:49Z</dcterms:modified>
  <dc:identifier>DAE4XFj2hDs</dc:identifier>
</cp:coreProperties>
</file>